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8" r:id="rId3"/>
    <p:sldId id="358" r:id="rId4"/>
    <p:sldId id="374" r:id="rId5"/>
    <p:sldId id="365" r:id="rId6"/>
    <p:sldId id="372" r:id="rId7"/>
    <p:sldId id="371" r:id="rId8"/>
    <p:sldId id="366" r:id="rId9"/>
    <p:sldId id="367" r:id="rId10"/>
    <p:sldId id="361" r:id="rId11"/>
    <p:sldId id="362" r:id="rId12"/>
    <p:sldId id="363" r:id="rId13"/>
    <p:sldId id="364" r:id="rId14"/>
    <p:sldId id="257" r:id="rId15"/>
    <p:sldId id="271" r:id="rId16"/>
    <p:sldId id="272" r:id="rId17"/>
    <p:sldId id="273" r:id="rId18"/>
    <p:sldId id="349" r:id="rId19"/>
    <p:sldId id="350" r:id="rId20"/>
    <p:sldId id="351" r:id="rId21"/>
    <p:sldId id="352" r:id="rId22"/>
    <p:sldId id="353" r:id="rId23"/>
    <p:sldId id="354" r:id="rId24"/>
    <p:sldId id="355" r:id="rId25"/>
    <p:sldId id="356" r:id="rId26"/>
    <p:sldId id="357" r:id="rId27"/>
    <p:sldId id="258" r:id="rId28"/>
    <p:sldId id="259" r:id="rId29"/>
    <p:sldId id="260" r:id="rId30"/>
    <p:sldId id="264" r:id="rId31"/>
    <p:sldId id="261" r:id="rId32"/>
    <p:sldId id="262" r:id="rId33"/>
    <p:sldId id="265" r:id="rId34"/>
    <p:sldId id="263" r:id="rId35"/>
    <p:sldId id="277" r:id="rId36"/>
    <p:sldId id="278" r:id="rId37"/>
    <p:sldId id="373" r:id="rId38"/>
    <p:sldId id="266" r:id="rId39"/>
    <p:sldId id="267" r:id="rId40"/>
    <p:sldId id="268" r:id="rId41"/>
    <p:sldId id="269" r:id="rId42"/>
    <p:sldId id="279" r:id="rId43"/>
    <p:sldId id="284" r:id="rId44"/>
    <p:sldId id="280" r:id="rId45"/>
    <p:sldId id="281" r:id="rId46"/>
    <p:sldId id="282" r:id="rId47"/>
    <p:sldId id="285" r:id="rId48"/>
    <p:sldId id="283" r:id="rId49"/>
    <p:sldId id="286" r:id="rId50"/>
    <p:sldId id="287" r:id="rId51"/>
    <p:sldId id="288" r:id="rId52"/>
    <p:sldId id="289" r:id="rId53"/>
    <p:sldId id="290" r:id="rId54"/>
    <p:sldId id="296" r:id="rId55"/>
    <p:sldId id="291" r:id="rId56"/>
    <p:sldId id="297" r:id="rId57"/>
    <p:sldId id="295" r:id="rId58"/>
    <p:sldId id="293" r:id="rId59"/>
    <p:sldId id="294" r:id="rId60"/>
    <p:sldId id="298" r:id="rId61"/>
    <p:sldId id="299" r:id="rId62"/>
    <p:sldId id="300" r:id="rId63"/>
    <p:sldId id="301" r:id="rId64"/>
    <p:sldId id="302" r:id="rId65"/>
    <p:sldId id="303" r:id="rId66"/>
    <p:sldId id="310" r:id="rId67"/>
    <p:sldId id="316" r:id="rId68"/>
    <p:sldId id="315" r:id="rId69"/>
    <p:sldId id="314" r:id="rId70"/>
    <p:sldId id="313" r:id="rId71"/>
    <p:sldId id="307" r:id="rId72"/>
    <p:sldId id="304" r:id="rId73"/>
    <p:sldId id="305" r:id="rId74"/>
    <p:sldId id="308" r:id="rId75"/>
    <p:sldId id="309" r:id="rId76"/>
    <p:sldId id="317" r:id="rId77"/>
    <p:sldId id="322" r:id="rId78"/>
    <p:sldId id="323" r:id="rId79"/>
    <p:sldId id="324" r:id="rId80"/>
    <p:sldId id="325" r:id="rId81"/>
    <p:sldId id="326" r:id="rId82"/>
    <p:sldId id="328" r:id="rId83"/>
    <p:sldId id="327"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70" r:id="rId102"/>
    <p:sldId id="346"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DC669E71-8C33-484D-A42A-E70AE1CDC66B}" type="datetimeFigureOut">
              <a:rPr lang="en-CA" smtClean="0"/>
              <a:t>11/04/2015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260798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DC669E71-8C33-484D-A42A-E70AE1CDC66B}" type="datetimeFigureOut">
              <a:rPr lang="en-CA" smtClean="0"/>
              <a:t>11/04/2015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236052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DC669E71-8C33-484D-A42A-E70AE1CDC66B}" type="datetimeFigureOut">
              <a:rPr lang="en-CA" smtClean="0"/>
              <a:t>11/04/2015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13380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DC669E71-8C33-484D-A42A-E70AE1CDC66B}" type="datetimeFigureOut">
              <a:rPr lang="en-CA" smtClean="0"/>
              <a:t>11/04/2015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3191464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669E71-8C33-484D-A42A-E70AE1CDC66B}" type="datetimeFigureOut">
              <a:rPr lang="en-CA" smtClean="0"/>
              <a:t>11/04/2015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422867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DC669E71-8C33-484D-A42A-E70AE1CDC66B}" type="datetimeFigureOut">
              <a:rPr lang="en-CA" smtClean="0"/>
              <a:t>11/04/2015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239191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DC669E71-8C33-484D-A42A-E70AE1CDC66B}" type="datetimeFigureOut">
              <a:rPr lang="en-CA" smtClean="0"/>
              <a:t>11/04/2015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32571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DC669E71-8C33-484D-A42A-E70AE1CDC66B}" type="datetimeFigureOut">
              <a:rPr lang="en-CA" smtClean="0"/>
              <a:t>11/04/2015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1991055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69E71-8C33-484D-A42A-E70AE1CDC66B}" type="datetimeFigureOut">
              <a:rPr lang="en-CA" smtClean="0"/>
              <a:t>11/04/2015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1373752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669E71-8C33-484D-A42A-E70AE1CDC66B}" type="datetimeFigureOut">
              <a:rPr lang="en-CA" smtClean="0"/>
              <a:t>11/04/2015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1078210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669E71-8C33-484D-A42A-E70AE1CDC66B}" type="datetimeFigureOut">
              <a:rPr lang="en-CA" smtClean="0"/>
              <a:t>11/04/2015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FF68A72-2833-4691-996A-462738414CD5}" type="slidenum">
              <a:rPr lang="en-CA" smtClean="0"/>
              <a:t>‹#›</a:t>
            </a:fld>
            <a:endParaRPr lang="en-CA"/>
          </a:p>
        </p:txBody>
      </p:sp>
    </p:spTree>
    <p:extLst>
      <p:ext uri="{BB962C8B-B14F-4D97-AF65-F5344CB8AC3E}">
        <p14:creationId xmlns:p14="http://schemas.microsoft.com/office/powerpoint/2010/main" val="52972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669E71-8C33-484D-A42A-E70AE1CDC66B}" type="datetimeFigureOut">
              <a:rPr lang="en-CA" smtClean="0"/>
              <a:t>11/04/2015</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68A72-2833-4691-996A-462738414CD5}" type="slidenum">
              <a:rPr lang="en-CA" smtClean="0"/>
              <a:t>‹#›</a:t>
            </a:fld>
            <a:endParaRPr lang="en-CA"/>
          </a:p>
        </p:txBody>
      </p:sp>
    </p:spTree>
    <p:extLst>
      <p:ext uri="{BB962C8B-B14F-4D97-AF65-F5344CB8AC3E}">
        <p14:creationId xmlns:p14="http://schemas.microsoft.com/office/powerpoint/2010/main" val="7321480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060848"/>
            <a:ext cx="7772400" cy="1470025"/>
          </a:xfrm>
        </p:spPr>
        <p:txBody>
          <a:bodyPr/>
          <a:lstStyle/>
          <a:p>
            <a:r>
              <a:rPr lang="en-CA" dirty="0" smtClean="0"/>
              <a:t>Dimensional Data Modeling</a:t>
            </a:r>
            <a:endParaRPr lang="en-CA" dirty="0"/>
          </a:p>
        </p:txBody>
      </p:sp>
      <p:sp>
        <p:nvSpPr>
          <p:cNvPr id="3" name="Subtitle 2"/>
          <p:cNvSpPr>
            <a:spLocks noGrp="1"/>
          </p:cNvSpPr>
          <p:nvPr>
            <p:ph type="subTitle" idx="1"/>
          </p:nvPr>
        </p:nvSpPr>
        <p:spPr>
          <a:xfrm>
            <a:off x="539552" y="3886200"/>
            <a:ext cx="7992888" cy="1752600"/>
          </a:xfrm>
        </p:spPr>
        <p:txBody>
          <a:bodyPr>
            <a:normAutofit/>
          </a:bodyPr>
          <a:lstStyle/>
          <a:p>
            <a:r>
              <a:rPr lang="en-CA" dirty="0" smtClean="0"/>
              <a:t>A </a:t>
            </a:r>
            <a:r>
              <a:rPr lang="en-CA" dirty="0" smtClean="0"/>
              <a:t>Primer</a:t>
            </a:r>
          </a:p>
          <a:p>
            <a:endParaRPr lang="en-CA" dirty="0"/>
          </a:p>
          <a:p>
            <a:r>
              <a:rPr lang="en-CA" dirty="0" smtClean="0"/>
              <a:t>SQL Saturday Madison – April 11,2015</a:t>
            </a:r>
            <a:endParaRPr lang="en-CA" dirty="0"/>
          </a:p>
        </p:txBody>
      </p:sp>
    </p:spTree>
    <p:extLst>
      <p:ext uri="{BB962C8B-B14F-4D97-AF65-F5344CB8AC3E}">
        <p14:creationId xmlns:p14="http://schemas.microsoft.com/office/powerpoint/2010/main" val="4673581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8" y="8611"/>
            <a:ext cx="9141142" cy="6849390"/>
          </a:xfrm>
          <a:prstGeom prst="rect">
            <a:avLst/>
          </a:prstGeom>
        </p:spPr>
      </p:pic>
    </p:spTree>
    <p:extLst>
      <p:ext uri="{BB962C8B-B14F-4D97-AF65-F5344CB8AC3E}">
        <p14:creationId xmlns:p14="http://schemas.microsoft.com/office/powerpoint/2010/main" val="19125692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66700"/>
            <a:ext cx="51054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30242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556792"/>
            <a:ext cx="8304109" cy="4320480"/>
          </a:xfrm>
          <a:prstGeom prst="rect">
            <a:avLst/>
          </a:prstGeom>
        </p:spPr>
      </p:pic>
    </p:spTree>
    <p:extLst>
      <p:ext uri="{BB962C8B-B14F-4D97-AF65-F5344CB8AC3E}">
        <p14:creationId xmlns:p14="http://schemas.microsoft.com/office/powerpoint/2010/main" val="6826928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Whew! Questions?</a:t>
            </a:r>
            <a:endParaRPr lang="en-CA" dirty="0"/>
          </a:p>
        </p:txBody>
      </p:sp>
      <p:pic>
        <p:nvPicPr>
          <p:cNvPr id="3" name="Picture 2"/>
          <p:cNvPicPr>
            <a:picLocks noChangeAspect="1"/>
          </p:cNvPicPr>
          <p:nvPr/>
        </p:nvPicPr>
        <p:blipFill>
          <a:blip r:embed="rId2"/>
          <a:stretch>
            <a:fillRect/>
          </a:stretch>
        </p:blipFill>
        <p:spPr>
          <a:xfrm>
            <a:off x="1043608" y="1445487"/>
            <a:ext cx="7123152" cy="4935841"/>
          </a:xfrm>
          <a:prstGeom prst="rect">
            <a:avLst/>
          </a:prstGeom>
        </p:spPr>
      </p:pic>
    </p:spTree>
    <p:extLst>
      <p:ext uri="{BB962C8B-B14F-4D97-AF65-F5344CB8AC3E}">
        <p14:creationId xmlns:p14="http://schemas.microsoft.com/office/powerpoint/2010/main" val="386688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4"/>
            <a:ext cx="9144000" cy="6885384"/>
          </a:xfrm>
          <a:prstGeom prst="rect">
            <a:avLst/>
          </a:prstGeom>
        </p:spPr>
      </p:pic>
    </p:spTree>
    <p:extLst>
      <p:ext uri="{BB962C8B-B14F-4D97-AF65-F5344CB8AC3E}">
        <p14:creationId xmlns:p14="http://schemas.microsoft.com/office/powerpoint/2010/main" val="394964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116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p:cNvSpPr>
            <a:spLocks noGrp="1"/>
          </p:cNvSpPr>
          <p:nvPr>
            <p:ph type="title"/>
          </p:nvPr>
        </p:nvSpPr>
        <p:spPr/>
        <p:txBody>
          <a:bodyPr>
            <a:normAutofit fontScale="90000"/>
          </a:bodyPr>
          <a:lstStyle/>
          <a:p>
            <a:pPr algn="l" eaLnBrk="1" hangingPunct="1"/>
            <a:r>
              <a:rPr lang="en-US" dirty="0" smtClean="0">
                <a:solidFill>
                  <a:schemeClr val="tx2"/>
                </a:solidFill>
                <a:latin typeface="Arial" charset="0"/>
                <a:ea typeface="ＭＳ Ｐゴシック" charset="0"/>
                <a:cs typeface="ＭＳ Ｐゴシック" charset="0"/>
              </a:rPr>
              <a:t>www.agilevoyageur.com</a:t>
            </a:r>
            <a:br>
              <a:rPr lang="en-US" dirty="0" smtClean="0">
                <a:solidFill>
                  <a:schemeClr val="tx2"/>
                </a:solidFill>
                <a:latin typeface="Arial" charset="0"/>
                <a:ea typeface="ＭＳ Ｐゴシック" charset="0"/>
                <a:cs typeface="ＭＳ Ｐゴシック" charset="0"/>
              </a:rPr>
            </a:br>
            <a:endParaRPr lang="en-US" dirty="0">
              <a:solidFill>
                <a:schemeClr val="tx2"/>
              </a:solidFill>
              <a:latin typeface="Arial" charset="0"/>
              <a:ea typeface="ＭＳ Ｐゴシック" charset="0"/>
              <a:cs typeface="ＭＳ Ｐゴシック" charset="0"/>
            </a:endParaRPr>
          </a:p>
        </p:txBody>
      </p:sp>
      <p:sp>
        <p:nvSpPr>
          <p:cNvPr id="14338" name="Content Placeholder 4"/>
          <p:cNvSpPr>
            <a:spLocks noGrp="1"/>
          </p:cNvSpPr>
          <p:nvPr>
            <p:ph idx="1"/>
          </p:nvPr>
        </p:nvSpPr>
        <p:spPr/>
        <p:txBody>
          <a:bodyPr/>
          <a:lstStyle/>
          <a:p>
            <a:pPr eaLnBrk="1" hangingPunct="1"/>
            <a:endParaRPr lang="en-US">
              <a:latin typeface="Arial" charset="0"/>
              <a:ea typeface="ＭＳ Ｐゴシック" charset="0"/>
              <a:cs typeface="ＭＳ Ｐゴシック"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3831"/>
            <a:ext cx="9152322" cy="5824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1542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Agenda</a:t>
            </a:r>
            <a:endParaRPr lang="en-CA" dirty="0"/>
          </a:p>
        </p:txBody>
      </p:sp>
      <p:sp>
        <p:nvSpPr>
          <p:cNvPr id="3" name="Content Placeholder 2"/>
          <p:cNvSpPr>
            <a:spLocks noGrp="1"/>
          </p:cNvSpPr>
          <p:nvPr>
            <p:ph idx="1"/>
          </p:nvPr>
        </p:nvSpPr>
        <p:spPr/>
        <p:txBody>
          <a:bodyPr>
            <a:normAutofit fontScale="92500" lnSpcReduction="20000"/>
          </a:bodyPr>
          <a:lstStyle/>
          <a:p>
            <a:r>
              <a:rPr lang="en-CA" dirty="0" smtClean="0"/>
              <a:t>Data Modeling</a:t>
            </a:r>
          </a:p>
          <a:p>
            <a:pPr lvl="1"/>
            <a:r>
              <a:rPr lang="en-CA" dirty="0" smtClean="0"/>
              <a:t>#1 mistake In Data Modeling</a:t>
            </a:r>
          </a:p>
          <a:p>
            <a:r>
              <a:rPr lang="en-CA" dirty="0" smtClean="0"/>
              <a:t>Database Design Methods</a:t>
            </a:r>
          </a:p>
          <a:p>
            <a:r>
              <a:rPr lang="en-CA" dirty="0" smtClean="0"/>
              <a:t>Dimensional concepts</a:t>
            </a:r>
          </a:p>
          <a:p>
            <a:pPr lvl="1"/>
            <a:r>
              <a:rPr lang="en-CA" dirty="0" smtClean="0"/>
              <a:t>Facts</a:t>
            </a:r>
          </a:p>
          <a:p>
            <a:pPr lvl="1"/>
            <a:r>
              <a:rPr lang="en-CA" dirty="0" smtClean="0"/>
              <a:t>Dimensions</a:t>
            </a:r>
          </a:p>
          <a:p>
            <a:r>
              <a:rPr lang="en-CA" dirty="0" smtClean="0"/>
              <a:t>Complex Concept Introduction</a:t>
            </a:r>
          </a:p>
          <a:p>
            <a:r>
              <a:rPr lang="en-CA" dirty="0" smtClean="0"/>
              <a:t>Why and How?</a:t>
            </a:r>
          </a:p>
          <a:p>
            <a:r>
              <a:rPr lang="en-CA" dirty="0" smtClean="0"/>
              <a:t>My Top 10 Dimensional Modeling Recommendations</a:t>
            </a:r>
            <a:endParaRPr lang="en-CA" dirty="0"/>
          </a:p>
        </p:txBody>
      </p:sp>
    </p:spTree>
    <p:extLst>
      <p:ext uri="{BB962C8B-B14F-4D97-AF65-F5344CB8AC3E}">
        <p14:creationId xmlns:p14="http://schemas.microsoft.com/office/powerpoint/2010/main" val="3033926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Definition</a:t>
            </a:r>
            <a:endParaRPr lang="en-CA" dirty="0"/>
          </a:p>
        </p:txBody>
      </p:sp>
      <p:sp>
        <p:nvSpPr>
          <p:cNvPr id="3" name="Content Placeholder 2"/>
          <p:cNvSpPr>
            <a:spLocks noGrp="1"/>
          </p:cNvSpPr>
          <p:nvPr>
            <p:ph idx="1"/>
          </p:nvPr>
        </p:nvSpPr>
        <p:spPr>
          <a:xfrm>
            <a:off x="457200" y="1600200"/>
            <a:ext cx="6923112" cy="4525963"/>
          </a:xfrm>
        </p:spPr>
        <p:txBody>
          <a:bodyPr/>
          <a:lstStyle/>
          <a:p>
            <a:r>
              <a:rPr lang="en-CA" dirty="0" smtClean="0"/>
              <a:t>“A </a:t>
            </a:r>
            <a:r>
              <a:rPr lang="en-CA" dirty="0"/>
              <a:t>database model is a </a:t>
            </a:r>
            <a:r>
              <a:rPr lang="en-CA" dirty="0" smtClean="0"/>
              <a:t>specification </a:t>
            </a:r>
            <a:r>
              <a:rPr lang="en-CA" dirty="0"/>
              <a:t>describing how a database is structured and </a:t>
            </a:r>
            <a:r>
              <a:rPr lang="en-CA" dirty="0" smtClean="0"/>
              <a:t>used” – Wikipedia</a:t>
            </a:r>
          </a:p>
          <a:p>
            <a:pPr marL="0" indent="0">
              <a:buNone/>
            </a:pPr>
            <a:endParaRPr lang="en-CA" dirty="0"/>
          </a:p>
        </p:txBody>
      </p:sp>
    </p:spTree>
    <p:extLst>
      <p:ext uri="{BB962C8B-B14F-4D97-AF65-F5344CB8AC3E}">
        <p14:creationId xmlns:p14="http://schemas.microsoft.com/office/powerpoint/2010/main" val="13984650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Definition</a:t>
            </a:r>
            <a:endParaRPr lang="en-CA" dirty="0"/>
          </a:p>
        </p:txBody>
      </p:sp>
      <p:sp>
        <p:nvSpPr>
          <p:cNvPr id="3" name="Content Placeholder 2"/>
          <p:cNvSpPr>
            <a:spLocks noGrp="1"/>
          </p:cNvSpPr>
          <p:nvPr>
            <p:ph idx="1"/>
          </p:nvPr>
        </p:nvSpPr>
        <p:spPr>
          <a:xfrm>
            <a:off x="457200" y="1600200"/>
            <a:ext cx="7139136" cy="4525963"/>
          </a:xfrm>
        </p:spPr>
        <p:txBody>
          <a:bodyPr>
            <a:normAutofit lnSpcReduction="10000"/>
          </a:bodyPr>
          <a:lstStyle/>
          <a:p>
            <a:r>
              <a:rPr lang="en-CA" dirty="0" smtClean="0"/>
              <a:t>“A data model describes how the data entities are related to each other in the real world” – Terry (5 years ago)</a:t>
            </a:r>
          </a:p>
          <a:p>
            <a:pPr marL="0" indent="0">
              <a:buNone/>
            </a:pPr>
            <a:endParaRPr lang="en-CA" dirty="0" smtClean="0"/>
          </a:p>
          <a:p>
            <a:r>
              <a:rPr lang="en-CA" dirty="0"/>
              <a:t>“A data model describes how the data entities are related to each other in the </a:t>
            </a:r>
            <a:r>
              <a:rPr lang="en-CA" dirty="0" smtClean="0"/>
              <a:t>application” </a:t>
            </a:r>
            <a:r>
              <a:rPr lang="en-CA" dirty="0"/>
              <a:t>– Terry </a:t>
            </a:r>
            <a:r>
              <a:rPr lang="en-CA" dirty="0" smtClean="0"/>
              <a:t>(today)</a:t>
            </a:r>
            <a:endParaRPr lang="en-CA" dirty="0"/>
          </a:p>
          <a:p>
            <a:endParaRPr lang="en-CA" dirty="0"/>
          </a:p>
        </p:txBody>
      </p:sp>
    </p:spTree>
    <p:extLst>
      <p:ext uri="{BB962C8B-B14F-4D97-AF65-F5344CB8AC3E}">
        <p14:creationId xmlns:p14="http://schemas.microsoft.com/office/powerpoint/2010/main" val="645989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Data Model </a:t>
            </a:r>
            <a:br>
              <a:rPr lang="en-CA" dirty="0" smtClean="0"/>
            </a:br>
            <a:r>
              <a:rPr lang="en-CA" dirty="0" smtClean="0"/>
              <a:t>Characteristics</a:t>
            </a:r>
            <a:endParaRPr lang="en-CA" dirty="0"/>
          </a:p>
        </p:txBody>
      </p:sp>
      <p:sp>
        <p:nvSpPr>
          <p:cNvPr id="3" name="Content Placeholder 2"/>
          <p:cNvSpPr>
            <a:spLocks noGrp="1"/>
          </p:cNvSpPr>
          <p:nvPr>
            <p:ph idx="1"/>
          </p:nvPr>
        </p:nvSpPr>
        <p:spPr>
          <a:xfrm>
            <a:off x="457200" y="1600200"/>
            <a:ext cx="6707088" cy="4525963"/>
          </a:xfrm>
        </p:spPr>
        <p:txBody>
          <a:bodyPr/>
          <a:lstStyle/>
          <a:p>
            <a:r>
              <a:rPr lang="en-CA" dirty="0" smtClean="0"/>
              <a:t>Organize/Structure like Data Elements</a:t>
            </a:r>
          </a:p>
          <a:p>
            <a:r>
              <a:rPr lang="en-CA" dirty="0" smtClean="0"/>
              <a:t>Define relationships between Data Entities</a:t>
            </a:r>
          </a:p>
          <a:p>
            <a:pPr marL="0" indent="0">
              <a:buNone/>
            </a:pPr>
            <a:endParaRPr lang="en-CA" dirty="0" smtClean="0"/>
          </a:p>
          <a:p>
            <a:r>
              <a:rPr lang="en-CA" dirty="0" smtClean="0"/>
              <a:t>Highly Cohesive</a:t>
            </a:r>
          </a:p>
          <a:p>
            <a:r>
              <a:rPr lang="en-CA" dirty="0" smtClean="0"/>
              <a:t>Loosely Coupled</a:t>
            </a:r>
            <a:endParaRPr lang="en-CA" dirty="0"/>
          </a:p>
        </p:txBody>
      </p:sp>
    </p:spTree>
    <p:extLst>
      <p:ext uri="{BB962C8B-B14F-4D97-AF65-F5344CB8AC3E}">
        <p14:creationId xmlns:p14="http://schemas.microsoft.com/office/powerpoint/2010/main" val="1458043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Anthropomorphism</a:t>
            </a:r>
            <a:endParaRPr lang="en-CA" dirty="0"/>
          </a:p>
        </p:txBody>
      </p:sp>
      <p:pic>
        <p:nvPicPr>
          <p:cNvPr id="4" name="Picture 3"/>
          <p:cNvPicPr>
            <a:picLocks noChangeAspect="1"/>
          </p:cNvPicPr>
          <p:nvPr/>
        </p:nvPicPr>
        <p:blipFill>
          <a:blip r:embed="rId2"/>
          <a:stretch>
            <a:fillRect/>
          </a:stretch>
        </p:blipFill>
        <p:spPr>
          <a:xfrm>
            <a:off x="683568" y="1326882"/>
            <a:ext cx="7704856" cy="5370460"/>
          </a:xfrm>
          <a:prstGeom prst="rect">
            <a:avLst/>
          </a:prstGeom>
        </p:spPr>
      </p:pic>
    </p:spTree>
    <p:extLst>
      <p:ext uri="{BB962C8B-B14F-4D97-AF65-F5344CB8AC3E}">
        <p14:creationId xmlns:p14="http://schemas.microsoft.com/office/powerpoint/2010/main" val="1756687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#1 Mistake in </a:t>
            </a:r>
            <a:br>
              <a:rPr lang="en-CA" dirty="0" smtClean="0"/>
            </a:br>
            <a:r>
              <a:rPr lang="en-CA" dirty="0" smtClean="0"/>
              <a:t>Data Modeling</a:t>
            </a:r>
            <a:endParaRPr lang="en-CA" dirty="0"/>
          </a:p>
        </p:txBody>
      </p:sp>
      <p:sp>
        <p:nvSpPr>
          <p:cNvPr id="3" name="Content Placeholder 2"/>
          <p:cNvSpPr>
            <a:spLocks noGrp="1"/>
          </p:cNvSpPr>
          <p:nvPr>
            <p:ph idx="1"/>
          </p:nvPr>
        </p:nvSpPr>
        <p:spPr>
          <a:xfrm>
            <a:off x="457200" y="1600200"/>
            <a:ext cx="6347048" cy="4525963"/>
          </a:xfrm>
        </p:spPr>
        <p:txBody>
          <a:bodyPr/>
          <a:lstStyle/>
          <a:p>
            <a:r>
              <a:rPr lang="en-CA" dirty="0" smtClean="0"/>
              <a:t>Modeling something to take on human characteristics or characteristics of our world</a:t>
            </a:r>
          </a:p>
        </p:txBody>
      </p:sp>
    </p:spTree>
    <p:extLst>
      <p:ext uri="{BB962C8B-B14F-4D97-AF65-F5344CB8AC3E}">
        <p14:creationId xmlns:p14="http://schemas.microsoft.com/office/powerpoint/2010/main" val="338245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69" y="4474322"/>
            <a:ext cx="427037" cy="39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56" y="6088059"/>
            <a:ext cx="395064" cy="365277"/>
          </a:xfrm>
          <a:prstGeom prst="rect">
            <a:avLst/>
          </a:prstGeom>
        </p:spPr>
      </p:pic>
      <p:pic>
        <p:nvPicPr>
          <p:cNvPr id="21508" name="Picture 4" descr="C:\Users\tbunio\Desktop\wp.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5538789"/>
            <a:ext cx="404540" cy="4045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8453" y="39847"/>
            <a:ext cx="7178043" cy="498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9556" y="5021887"/>
            <a:ext cx="416281" cy="42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12"/>
          <p:cNvSpPr txBox="1">
            <a:spLocks/>
          </p:cNvSpPr>
          <p:nvPr/>
        </p:nvSpPr>
        <p:spPr>
          <a:xfrm>
            <a:off x="584052" y="4517831"/>
            <a:ext cx="5112568" cy="1935505"/>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indent="0">
              <a:buFont typeface="Arial" charset="0"/>
              <a:buNone/>
            </a:pPr>
            <a:r>
              <a:rPr lang="en-CA" sz="2000" b="1" dirty="0" smtClean="0">
                <a:latin typeface="Miriam Fixed" pitchFamily="49" charset="-79"/>
                <a:cs typeface="Miriam Fixed" pitchFamily="49" charset="-79"/>
              </a:rPr>
              <a:t>@</a:t>
            </a:r>
            <a:r>
              <a:rPr lang="en-CA" sz="2000" b="1" dirty="0" err="1" smtClean="0">
                <a:latin typeface="Miriam Fixed" pitchFamily="49" charset="-79"/>
                <a:cs typeface="Miriam Fixed" pitchFamily="49" charset="-79"/>
              </a:rPr>
              <a:t>tbunio</a:t>
            </a:r>
            <a:endParaRPr lang="en-CA" sz="2000" b="1" dirty="0" smtClean="0">
              <a:latin typeface="Miriam Fixed" pitchFamily="49" charset="-79"/>
              <a:cs typeface="Miriam Fixed" pitchFamily="49" charset="-79"/>
            </a:endParaRPr>
          </a:p>
          <a:p>
            <a:pPr marL="0" indent="0">
              <a:buFont typeface="Arial" charset="0"/>
              <a:buNone/>
            </a:pPr>
            <a:endParaRPr lang="en-CA" sz="2000" b="1" dirty="0">
              <a:latin typeface="Miriam Fixed" pitchFamily="49" charset="-79"/>
              <a:cs typeface="Miriam Fixed" pitchFamily="49" charset="-79"/>
            </a:endParaRPr>
          </a:p>
          <a:p>
            <a:r>
              <a:rPr lang="en-CA" sz="2000" b="1" dirty="0">
                <a:latin typeface="Miriam Fixed" pitchFamily="49" charset="-79"/>
                <a:cs typeface="Miriam Fixed" pitchFamily="49" charset="-79"/>
              </a:rPr>
              <a:t>tbunio@protegra.com</a:t>
            </a:r>
          </a:p>
          <a:p>
            <a:pPr marL="0" indent="0">
              <a:buFont typeface="Arial" charset="0"/>
              <a:buNone/>
            </a:pPr>
            <a:endParaRPr lang="en-CA" sz="1200" b="1" dirty="0" smtClean="0">
              <a:latin typeface="Miriam Fixed" pitchFamily="49" charset="-79"/>
              <a:cs typeface="Miriam Fixed" pitchFamily="49" charset="-79"/>
            </a:endParaRPr>
          </a:p>
          <a:p>
            <a:pPr marL="0" indent="0">
              <a:buFont typeface="Arial" charset="0"/>
              <a:buNone/>
            </a:pPr>
            <a:r>
              <a:rPr lang="en-CA" sz="2000" b="1" dirty="0" smtClean="0">
                <a:latin typeface="Miriam Fixed" pitchFamily="49" charset="-79"/>
                <a:cs typeface="Miriam Fixed" pitchFamily="49" charset="-79"/>
              </a:rPr>
              <a:t>agilevoyageur.wordpress.com</a:t>
            </a:r>
          </a:p>
          <a:p>
            <a:pPr marL="0" indent="0">
              <a:buFont typeface="Arial" charset="0"/>
              <a:buNone/>
            </a:pPr>
            <a:endParaRPr lang="en-CA" sz="1400" b="1" dirty="0" smtClean="0">
              <a:latin typeface="Miriam Fixed" pitchFamily="49" charset="-79"/>
              <a:cs typeface="Miriam Fixed" pitchFamily="49" charset="-79"/>
            </a:endParaRPr>
          </a:p>
          <a:p>
            <a:pPr marL="0" indent="0">
              <a:buFont typeface="Arial" charset="0"/>
              <a:buNone/>
            </a:pPr>
            <a:r>
              <a:rPr lang="en-CA" sz="2000" b="1" dirty="0" smtClean="0">
                <a:latin typeface="Miriam Fixed" pitchFamily="49" charset="-79"/>
                <a:cs typeface="Miriam Fixed" pitchFamily="49" charset="-79"/>
              </a:rPr>
              <a:t>www.protegra.com</a:t>
            </a:r>
          </a:p>
        </p:txBody>
      </p:sp>
    </p:spTree>
    <p:extLst>
      <p:ext uri="{BB962C8B-B14F-4D97-AF65-F5344CB8AC3E}">
        <p14:creationId xmlns:p14="http://schemas.microsoft.com/office/powerpoint/2010/main" val="27726740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Amazon</a:t>
            </a:r>
            <a:endParaRPr lang="en-CA" dirty="0"/>
          </a:p>
        </p:txBody>
      </p:sp>
      <p:pic>
        <p:nvPicPr>
          <p:cNvPr id="4" name="Picture 3"/>
          <p:cNvPicPr>
            <a:picLocks noChangeAspect="1"/>
          </p:cNvPicPr>
          <p:nvPr/>
        </p:nvPicPr>
        <p:blipFill>
          <a:blip r:embed="rId2"/>
          <a:stretch>
            <a:fillRect/>
          </a:stretch>
        </p:blipFill>
        <p:spPr>
          <a:xfrm>
            <a:off x="611560" y="1268760"/>
            <a:ext cx="7931224" cy="5305346"/>
          </a:xfrm>
          <a:prstGeom prst="rect">
            <a:avLst/>
          </a:prstGeom>
        </p:spPr>
      </p:pic>
    </p:spTree>
    <p:extLst>
      <p:ext uri="{BB962C8B-B14F-4D97-AF65-F5344CB8AC3E}">
        <p14:creationId xmlns:p14="http://schemas.microsoft.com/office/powerpoint/2010/main" val="2502398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Amazon</a:t>
            </a:r>
            <a:endParaRPr lang="en-CA" dirty="0"/>
          </a:p>
        </p:txBody>
      </p:sp>
      <p:sp>
        <p:nvSpPr>
          <p:cNvPr id="3" name="Content Placeholder 2"/>
          <p:cNvSpPr>
            <a:spLocks noGrp="1"/>
          </p:cNvSpPr>
          <p:nvPr>
            <p:ph idx="1"/>
          </p:nvPr>
        </p:nvSpPr>
        <p:spPr/>
        <p:txBody>
          <a:bodyPr/>
          <a:lstStyle/>
          <a:p>
            <a:r>
              <a:rPr lang="en-CA" dirty="0" smtClean="0"/>
              <a:t>Warehouse is organized totally randomly</a:t>
            </a:r>
          </a:p>
          <a:p>
            <a:r>
              <a:rPr lang="en-CA" dirty="0" smtClean="0"/>
              <a:t>Although humans think the items should be ordered in some way, it does not help storage or retrieval in any way</a:t>
            </a:r>
          </a:p>
          <a:p>
            <a:pPr lvl="1"/>
            <a:r>
              <a:rPr lang="en-CA" dirty="0" smtClean="0"/>
              <a:t>In fact in hurts it by creating ‘hot spots’ for in demand items</a:t>
            </a:r>
            <a:endParaRPr lang="en-CA" dirty="0"/>
          </a:p>
        </p:txBody>
      </p:sp>
    </p:spTree>
    <p:extLst>
      <p:ext uri="{BB962C8B-B14F-4D97-AF65-F5344CB8AC3E}">
        <p14:creationId xmlns:p14="http://schemas.microsoft.com/office/powerpoint/2010/main" val="1829932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Data Model </a:t>
            </a:r>
            <a:br>
              <a:rPr lang="en-CA" dirty="0" smtClean="0"/>
            </a:br>
            <a:r>
              <a:rPr lang="en-CA" dirty="0" smtClean="0"/>
              <a:t>Anthropomorphism</a:t>
            </a:r>
            <a:endParaRPr lang="en-CA" dirty="0"/>
          </a:p>
        </p:txBody>
      </p:sp>
      <p:sp>
        <p:nvSpPr>
          <p:cNvPr id="3" name="Content Placeholder 2"/>
          <p:cNvSpPr>
            <a:spLocks noGrp="1"/>
          </p:cNvSpPr>
          <p:nvPr>
            <p:ph idx="1"/>
          </p:nvPr>
        </p:nvSpPr>
        <p:spPr>
          <a:xfrm>
            <a:off x="457200" y="1600200"/>
            <a:ext cx="6347048" cy="4525963"/>
          </a:xfrm>
        </p:spPr>
        <p:txBody>
          <a:bodyPr>
            <a:normAutofit/>
          </a:bodyPr>
          <a:lstStyle/>
          <a:p>
            <a:r>
              <a:rPr lang="en-CA" dirty="0" smtClean="0"/>
              <a:t>We sometimes create objects in our Data Models are they exist in the real world, not in the applications</a:t>
            </a:r>
          </a:p>
        </p:txBody>
      </p:sp>
    </p:spTree>
    <p:extLst>
      <p:ext uri="{BB962C8B-B14F-4D97-AF65-F5344CB8AC3E}">
        <p14:creationId xmlns:p14="http://schemas.microsoft.com/office/powerpoint/2010/main" val="2601048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Data Model </a:t>
            </a:r>
            <a:r>
              <a:rPr lang="en-CA" dirty="0" smtClean="0"/>
              <a:t/>
            </a:r>
            <a:br>
              <a:rPr lang="en-CA" dirty="0" smtClean="0"/>
            </a:br>
            <a:r>
              <a:rPr lang="en-CA" dirty="0" smtClean="0"/>
              <a:t>Anthropomorphism</a:t>
            </a:r>
            <a:endParaRPr lang="en-CA" dirty="0"/>
          </a:p>
        </p:txBody>
      </p:sp>
      <p:sp>
        <p:nvSpPr>
          <p:cNvPr id="3" name="Content Placeholder 2"/>
          <p:cNvSpPr>
            <a:spLocks noGrp="1"/>
          </p:cNvSpPr>
          <p:nvPr>
            <p:ph idx="1"/>
          </p:nvPr>
        </p:nvSpPr>
        <p:spPr/>
        <p:txBody>
          <a:bodyPr/>
          <a:lstStyle/>
          <a:p>
            <a:r>
              <a:rPr lang="en-CA" dirty="0"/>
              <a:t>This is usually the case for physical objects in the real world</a:t>
            </a:r>
          </a:p>
          <a:p>
            <a:pPr lvl="1"/>
            <a:r>
              <a:rPr lang="en-CA" dirty="0" smtClean="0"/>
              <a:t>Companies/Organizations</a:t>
            </a:r>
          </a:p>
          <a:p>
            <a:pPr lvl="1"/>
            <a:r>
              <a:rPr lang="en-CA" dirty="0" smtClean="0"/>
              <a:t>People</a:t>
            </a:r>
            <a:endParaRPr lang="en-CA" dirty="0"/>
          </a:p>
          <a:p>
            <a:pPr lvl="1"/>
            <a:r>
              <a:rPr lang="en-CA" dirty="0"/>
              <a:t>Addresses</a:t>
            </a:r>
          </a:p>
          <a:p>
            <a:pPr lvl="1"/>
            <a:r>
              <a:rPr lang="en-CA" dirty="0"/>
              <a:t>Phone Numbers</a:t>
            </a:r>
          </a:p>
          <a:p>
            <a:pPr lvl="1"/>
            <a:r>
              <a:rPr lang="en-CA" dirty="0"/>
              <a:t>Emails</a:t>
            </a:r>
          </a:p>
          <a:p>
            <a:endParaRPr lang="en-CA" dirty="0"/>
          </a:p>
        </p:txBody>
      </p:sp>
    </p:spTree>
    <p:extLst>
      <p:ext uri="{BB962C8B-B14F-4D97-AF65-F5344CB8AC3E}">
        <p14:creationId xmlns:p14="http://schemas.microsoft.com/office/powerpoint/2010/main" val="1855569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Data Model </a:t>
            </a:r>
            <a:r>
              <a:rPr lang="en-CA" dirty="0" smtClean="0"/>
              <a:t/>
            </a:r>
            <a:br>
              <a:rPr lang="en-CA" dirty="0" smtClean="0"/>
            </a:br>
            <a:r>
              <a:rPr lang="en-CA" dirty="0" smtClean="0"/>
              <a:t>Anthropomorphism</a:t>
            </a:r>
            <a:endParaRPr lang="en-CA" dirty="0"/>
          </a:p>
        </p:txBody>
      </p:sp>
      <p:sp>
        <p:nvSpPr>
          <p:cNvPr id="3" name="Content Placeholder 2"/>
          <p:cNvSpPr>
            <a:spLocks noGrp="1"/>
          </p:cNvSpPr>
          <p:nvPr>
            <p:ph idx="1"/>
          </p:nvPr>
        </p:nvSpPr>
        <p:spPr/>
        <p:txBody>
          <a:bodyPr/>
          <a:lstStyle/>
          <a:p>
            <a:r>
              <a:rPr lang="en-CA" dirty="0" smtClean="0"/>
              <a:t>Why?</a:t>
            </a:r>
          </a:p>
          <a:p>
            <a:pPr lvl="1"/>
            <a:r>
              <a:rPr lang="en-CA" dirty="0" smtClean="0"/>
              <a:t>Do we ever need to consolidate all people, addresses, or emails?</a:t>
            </a:r>
          </a:p>
          <a:p>
            <a:pPr lvl="2"/>
            <a:r>
              <a:rPr lang="en-CA" dirty="0" smtClean="0"/>
              <a:t>Rarely</a:t>
            </a:r>
          </a:p>
          <a:p>
            <a:pPr lvl="1"/>
            <a:r>
              <a:rPr lang="en-CA" dirty="0" smtClean="0"/>
              <a:t>We usually report based on other filter criteria</a:t>
            </a:r>
          </a:p>
          <a:p>
            <a:pPr lvl="1"/>
            <a:r>
              <a:rPr lang="en-CA" dirty="0" smtClean="0"/>
              <a:t>So why do we try to place like real world items on one table when applications treat them differently?</a:t>
            </a:r>
            <a:endParaRPr lang="en-CA" dirty="0"/>
          </a:p>
        </p:txBody>
      </p:sp>
    </p:spTree>
    <p:extLst>
      <p:ext uri="{BB962C8B-B14F-4D97-AF65-F5344CB8AC3E}">
        <p14:creationId xmlns:p14="http://schemas.microsoft.com/office/powerpoint/2010/main" val="154325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Over Engineering</a:t>
            </a:r>
            <a:endParaRPr lang="en-CA" dirty="0"/>
          </a:p>
        </p:txBody>
      </p:sp>
      <p:pic>
        <p:nvPicPr>
          <p:cNvPr id="4" name="Picture 3"/>
          <p:cNvPicPr>
            <a:picLocks noChangeAspect="1"/>
          </p:cNvPicPr>
          <p:nvPr/>
        </p:nvPicPr>
        <p:blipFill>
          <a:blip r:embed="rId2"/>
          <a:stretch>
            <a:fillRect/>
          </a:stretch>
        </p:blipFill>
        <p:spPr>
          <a:xfrm>
            <a:off x="711352" y="1700808"/>
            <a:ext cx="7721296" cy="4963690"/>
          </a:xfrm>
          <a:prstGeom prst="rect">
            <a:avLst/>
          </a:prstGeom>
        </p:spPr>
      </p:pic>
    </p:spTree>
    <p:extLst>
      <p:ext uri="{BB962C8B-B14F-4D97-AF65-F5344CB8AC3E}">
        <p14:creationId xmlns:p14="http://schemas.microsoft.com/office/powerpoint/2010/main" val="267263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Over Engineering</a:t>
            </a:r>
          </a:p>
        </p:txBody>
      </p:sp>
      <p:sp>
        <p:nvSpPr>
          <p:cNvPr id="3" name="Content Placeholder 2"/>
          <p:cNvSpPr>
            <a:spLocks noGrp="1"/>
          </p:cNvSpPr>
          <p:nvPr>
            <p:ph idx="1"/>
          </p:nvPr>
        </p:nvSpPr>
        <p:spPr>
          <a:xfrm>
            <a:off x="457200" y="1600200"/>
            <a:ext cx="6419056" cy="4525963"/>
          </a:xfrm>
        </p:spPr>
        <p:txBody>
          <a:bodyPr/>
          <a:lstStyle/>
          <a:p>
            <a:r>
              <a:rPr lang="en-CA" dirty="0" smtClean="0"/>
              <a:t>Additional flexibility that is not required does not simplify the solution, it overly complicates the solution</a:t>
            </a:r>
            <a:endParaRPr lang="en-CA" dirty="0"/>
          </a:p>
        </p:txBody>
      </p:sp>
    </p:spTree>
    <p:extLst>
      <p:ext uri="{BB962C8B-B14F-4D97-AF65-F5344CB8AC3E}">
        <p14:creationId xmlns:p14="http://schemas.microsoft.com/office/powerpoint/2010/main" val="3196971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Database Design </a:t>
            </a:r>
            <a:br>
              <a:rPr lang="en-CA" dirty="0" smtClean="0"/>
            </a:br>
            <a:r>
              <a:rPr lang="en-CA" dirty="0" smtClean="0"/>
              <a:t>Methods</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1760" y="2636912"/>
            <a:ext cx="4680520" cy="3075288"/>
          </a:xfrm>
        </p:spPr>
      </p:pic>
    </p:spTree>
    <p:extLst>
      <p:ext uri="{BB962C8B-B14F-4D97-AF65-F5344CB8AC3E}">
        <p14:creationId xmlns:p14="http://schemas.microsoft.com/office/powerpoint/2010/main" val="1329013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Two design </a:t>
            </a:r>
            <a:br>
              <a:rPr lang="en-CA" dirty="0" smtClean="0"/>
            </a:br>
            <a:r>
              <a:rPr lang="en-CA" dirty="0" smtClean="0"/>
              <a:t>methods</a:t>
            </a:r>
            <a:endParaRPr lang="en-CA" dirty="0"/>
          </a:p>
        </p:txBody>
      </p:sp>
      <p:sp>
        <p:nvSpPr>
          <p:cNvPr id="3" name="Content Placeholder 2"/>
          <p:cNvSpPr>
            <a:spLocks noGrp="1"/>
          </p:cNvSpPr>
          <p:nvPr>
            <p:ph idx="1"/>
          </p:nvPr>
        </p:nvSpPr>
        <p:spPr>
          <a:xfrm>
            <a:off x="457200" y="1600200"/>
            <a:ext cx="6923112" cy="5257800"/>
          </a:xfrm>
        </p:spPr>
        <p:txBody>
          <a:bodyPr>
            <a:normAutofit lnSpcReduction="10000"/>
          </a:bodyPr>
          <a:lstStyle/>
          <a:p>
            <a:r>
              <a:rPr lang="en-CA" dirty="0" smtClean="0"/>
              <a:t>Relational</a:t>
            </a:r>
          </a:p>
          <a:p>
            <a:pPr lvl="1"/>
            <a:r>
              <a:rPr lang="en-CA" sz="2400" dirty="0" smtClean="0"/>
              <a:t>Database </a:t>
            </a:r>
            <a:r>
              <a:rPr lang="en-CA" sz="2400" dirty="0"/>
              <a:t>normalization</a:t>
            </a:r>
            <a:r>
              <a:rPr lang="en-CA" sz="2400" b="0" dirty="0"/>
              <a:t> is the process of organizing the </a:t>
            </a:r>
            <a:r>
              <a:rPr lang="en-CA" sz="2400" dirty="0" smtClean="0"/>
              <a:t>fields </a:t>
            </a:r>
            <a:r>
              <a:rPr lang="en-CA" sz="2400" b="0" dirty="0" smtClean="0"/>
              <a:t>and</a:t>
            </a:r>
            <a:r>
              <a:rPr lang="en-CA" sz="2400" b="0" dirty="0"/>
              <a:t> tables of a relational </a:t>
            </a:r>
            <a:r>
              <a:rPr lang="en-CA" sz="2400" b="0" dirty="0" smtClean="0"/>
              <a:t>database</a:t>
            </a:r>
            <a:r>
              <a:rPr lang="en-CA" sz="2400" dirty="0"/>
              <a:t> </a:t>
            </a:r>
            <a:r>
              <a:rPr lang="en-CA" sz="2400" b="0" dirty="0" smtClean="0"/>
              <a:t>to </a:t>
            </a:r>
            <a:r>
              <a:rPr lang="en-CA" sz="2400" b="0" dirty="0"/>
              <a:t>minimize redundancy and dependency. Normalization usually involves dividing large tables into smaller (and less redundant) tables and defining relationships between them. The objective is to isolate data so that additions, deletions, and modifications of a field can be made in just one table and then propagated through the rest of the database via the defined relationships</a:t>
            </a:r>
            <a:r>
              <a:rPr lang="en-CA" sz="2400" b="0" dirty="0" smtClean="0"/>
              <a:t>.”</a:t>
            </a:r>
            <a:endParaRPr lang="en-CA" sz="2400" dirty="0"/>
          </a:p>
        </p:txBody>
      </p:sp>
    </p:spTree>
    <p:extLst>
      <p:ext uri="{BB962C8B-B14F-4D97-AF65-F5344CB8AC3E}">
        <p14:creationId xmlns:p14="http://schemas.microsoft.com/office/powerpoint/2010/main" val="29155587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Two design </a:t>
            </a:r>
            <a:br>
              <a:rPr lang="en-CA" dirty="0" smtClean="0"/>
            </a:br>
            <a:r>
              <a:rPr lang="en-CA" dirty="0" smtClean="0"/>
              <a:t>methods</a:t>
            </a:r>
            <a:endParaRPr lang="en-CA" dirty="0"/>
          </a:p>
        </p:txBody>
      </p:sp>
      <p:sp>
        <p:nvSpPr>
          <p:cNvPr id="3" name="Content Placeholder 2"/>
          <p:cNvSpPr>
            <a:spLocks noGrp="1"/>
          </p:cNvSpPr>
          <p:nvPr>
            <p:ph idx="1"/>
          </p:nvPr>
        </p:nvSpPr>
        <p:spPr>
          <a:xfrm>
            <a:off x="457200" y="1600200"/>
            <a:ext cx="6635080" cy="4525963"/>
          </a:xfrm>
        </p:spPr>
        <p:txBody>
          <a:bodyPr/>
          <a:lstStyle/>
          <a:p>
            <a:r>
              <a:rPr lang="en-CA" dirty="0"/>
              <a:t>Dimensional</a:t>
            </a:r>
          </a:p>
          <a:p>
            <a:pPr lvl="1"/>
            <a:r>
              <a:rPr lang="en-CA" sz="2400" b="0" dirty="0" smtClean="0"/>
              <a:t>Dimensional </a:t>
            </a:r>
            <a:r>
              <a:rPr lang="en-CA" sz="2400" b="0" dirty="0"/>
              <a:t>modeling always uses the concepts of facts (measures), and dimensions (context). Facts are typically (but not always) numeric values that can be aggregated, and dimensions are groups of hierarchies and descriptors that define the facts</a:t>
            </a:r>
            <a:endParaRPr lang="en-CA" sz="2400" dirty="0"/>
          </a:p>
        </p:txBody>
      </p:sp>
    </p:spTree>
    <p:extLst>
      <p:ext uri="{BB962C8B-B14F-4D97-AF65-F5344CB8AC3E}">
        <p14:creationId xmlns:p14="http://schemas.microsoft.com/office/powerpoint/2010/main" val="3960735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Who Am I?</a:t>
            </a:r>
            <a:endParaRPr lang="en-CA" dirty="0"/>
          </a:p>
        </p:txBody>
      </p:sp>
      <p:sp>
        <p:nvSpPr>
          <p:cNvPr id="3" name="Content Placeholder 2"/>
          <p:cNvSpPr>
            <a:spLocks noGrp="1"/>
          </p:cNvSpPr>
          <p:nvPr>
            <p:ph idx="1"/>
          </p:nvPr>
        </p:nvSpPr>
        <p:spPr>
          <a:xfrm>
            <a:off x="457200" y="1152144"/>
            <a:ext cx="8229600" cy="5705856"/>
          </a:xfrm>
        </p:spPr>
        <p:txBody>
          <a:bodyPr>
            <a:normAutofit fontScale="85000" lnSpcReduction="20000"/>
          </a:bodyPr>
          <a:lstStyle/>
          <a:p>
            <a:r>
              <a:rPr lang="en-CA" dirty="0" smtClean="0"/>
              <a:t>Terry </a:t>
            </a:r>
            <a:r>
              <a:rPr lang="en-CA" dirty="0" err="1" smtClean="0"/>
              <a:t>Bunio</a:t>
            </a:r>
            <a:endParaRPr lang="en-CA" dirty="0" smtClean="0"/>
          </a:p>
          <a:p>
            <a:r>
              <a:rPr lang="en-CA" dirty="0" smtClean="0"/>
              <a:t>Data Base Administrator</a:t>
            </a:r>
          </a:p>
          <a:p>
            <a:pPr lvl="1"/>
            <a:r>
              <a:rPr lang="en-CA" dirty="0" smtClean="0"/>
              <a:t>Oracle</a:t>
            </a:r>
          </a:p>
          <a:p>
            <a:pPr lvl="1"/>
            <a:r>
              <a:rPr lang="en-CA" dirty="0" smtClean="0"/>
              <a:t>SQL Server 6,6.5,7,2000,2005,2008,2012</a:t>
            </a:r>
          </a:p>
          <a:p>
            <a:pPr lvl="1"/>
            <a:r>
              <a:rPr lang="en-CA" dirty="0" smtClean="0"/>
              <a:t>Informix</a:t>
            </a:r>
          </a:p>
          <a:p>
            <a:pPr lvl="1"/>
            <a:r>
              <a:rPr lang="en-CA" dirty="0" smtClean="0"/>
              <a:t>ADABAS</a:t>
            </a:r>
          </a:p>
          <a:p>
            <a:r>
              <a:rPr lang="en-CA" dirty="0" smtClean="0"/>
              <a:t>Data </a:t>
            </a:r>
            <a:r>
              <a:rPr lang="en-CA" dirty="0" err="1" smtClean="0"/>
              <a:t>Modeler</a:t>
            </a:r>
            <a:r>
              <a:rPr lang="en-CA" dirty="0" smtClean="0"/>
              <a:t>/Architect</a:t>
            </a:r>
          </a:p>
          <a:p>
            <a:pPr lvl="1"/>
            <a:r>
              <a:rPr lang="en-CA" dirty="0" smtClean="0"/>
              <a:t>Investors Group, LPL Financial, Manitoba Blue Cross, </a:t>
            </a:r>
            <a:r>
              <a:rPr lang="en-CA" dirty="0" err="1" smtClean="0"/>
              <a:t>Assante</a:t>
            </a:r>
            <a:r>
              <a:rPr lang="en-CA" dirty="0" smtClean="0"/>
              <a:t> Financial, CI Funds, Mackenzie Financial</a:t>
            </a:r>
          </a:p>
          <a:p>
            <a:pPr lvl="1"/>
            <a:r>
              <a:rPr lang="en-CA" dirty="0" smtClean="0"/>
              <a:t>Normalized and Dimensional</a:t>
            </a:r>
          </a:p>
          <a:p>
            <a:r>
              <a:rPr lang="en-CA" dirty="0" err="1" smtClean="0"/>
              <a:t>Agilist</a:t>
            </a:r>
            <a:endParaRPr lang="en-CA" dirty="0" smtClean="0"/>
          </a:p>
          <a:p>
            <a:pPr lvl="1"/>
            <a:r>
              <a:rPr lang="en-CA" dirty="0" smtClean="0"/>
              <a:t>Innovation Gamer, Team Member, SQL Developer, Test writer, Sticky Sticker, Project Manager, PMO on SAP Implementation </a:t>
            </a:r>
          </a:p>
        </p:txBody>
      </p:sp>
    </p:spTree>
    <p:extLst>
      <p:ext uri="{BB962C8B-B14F-4D97-AF65-F5344CB8AC3E}">
        <p14:creationId xmlns:p14="http://schemas.microsoft.com/office/powerpoint/2010/main" val="2010021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Relational</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2758" y="2420888"/>
            <a:ext cx="5738484" cy="4320480"/>
          </a:xfrm>
        </p:spPr>
      </p:pic>
    </p:spTree>
    <p:extLst>
      <p:ext uri="{BB962C8B-B14F-4D97-AF65-F5344CB8AC3E}">
        <p14:creationId xmlns:p14="http://schemas.microsoft.com/office/powerpoint/2010/main" val="32256992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Relational</a:t>
            </a:r>
            <a:endParaRPr lang="en-CA" dirty="0"/>
          </a:p>
        </p:txBody>
      </p:sp>
      <p:sp>
        <p:nvSpPr>
          <p:cNvPr id="3" name="Content Placeholder 2"/>
          <p:cNvSpPr>
            <a:spLocks noGrp="1"/>
          </p:cNvSpPr>
          <p:nvPr>
            <p:ph idx="1"/>
          </p:nvPr>
        </p:nvSpPr>
        <p:spPr>
          <a:xfrm>
            <a:off x="457200" y="1600200"/>
            <a:ext cx="6347048" cy="4525963"/>
          </a:xfrm>
        </p:spPr>
        <p:txBody>
          <a:bodyPr/>
          <a:lstStyle/>
          <a:p>
            <a:r>
              <a:rPr lang="en-CA" dirty="0" smtClean="0"/>
              <a:t>Relational Analysis</a:t>
            </a:r>
          </a:p>
          <a:p>
            <a:pPr lvl="1"/>
            <a:r>
              <a:rPr lang="en-CA" dirty="0" smtClean="0"/>
              <a:t>Database design is usually in Third Normal Form</a:t>
            </a:r>
          </a:p>
          <a:p>
            <a:pPr lvl="1"/>
            <a:r>
              <a:rPr lang="en-CA" dirty="0" smtClean="0"/>
              <a:t>Database is optimized for transaction processing. (OLTP)</a:t>
            </a:r>
          </a:p>
          <a:p>
            <a:pPr lvl="1"/>
            <a:r>
              <a:rPr lang="en-CA" dirty="0" smtClean="0"/>
              <a:t>Normalized tables are optimized for modification rather than retrieval</a:t>
            </a:r>
          </a:p>
          <a:p>
            <a:endParaRPr lang="en-CA" dirty="0"/>
          </a:p>
        </p:txBody>
      </p:sp>
    </p:spTree>
    <p:extLst>
      <p:ext uri="{BB962C8B-B14F-4D97-AF65-F5344CB8AC3E}">
        <p14:creationId xmlns:p14="http://schemas.microsoft.com/office/powerpoint/2010/main" val="26763915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Normal forms</a:t>
            </a:r>
            <a:endParaRPr lang="en-CA" dirty="0"/>
          </a:p>
        </p:txBody>
      </p:sp>
      <p:sp>
        <p:nvSpPr>
          <p:cNvPr id="3" name="Content Placeholder 2"/>
          <p:cNvSpPr>
            <a:spLocks noGrp="1"/>
          </p:cNvSpPr>
          <p:nvPr>
            <p:ph idx="1"/>
          </p:nvPr>
        </p:nvSpPr>
        <p:spPr>
          <a:xfrm>
            <a:off x="457200" y="1600200"/>
            <a:ext cx="6419056" cy="5141168"/>
          </a:xfrm>
        </p:spPr>
        <p:txBody>
          <a:bodyPr>
            <a:normAutofit lnSpcReduction="10000"/>
          </a:bodyPr>
          <a:lstStyle/>
          <a:p>
            <a:r>
              <a:rPr lang="en-CA" b="1" dirty="0" smtClean="0"/>
              <a:t>1</a:t>
            </a:r>
            <a:r>
              <a:rPr lang="en-CA" b="1" baseline="30000" dirty="0" smtClean="0"/>
              <a:t>st</a:t>
            </a:r>
            <a:r>
              <a:rPr lang="en-CA" dirty="0" smtClean="0"/>
              <a:t> - </a:t>
            </a:r>
            <a:r>
              <a:rPr lang="en-CA" sz="2400" dirty="0"/>
              <a:t>Under first normal form, all occurrences of a record type must contain the same number of fields.</a:t>
            </a:r>
          </a:p>
          <a:p>
            <a:r>
              <a:rPr lang="en-CA" b="1" dirty="0" smtClean="0"/>
              <a:t>2</a:t>
            </a:r>
            <a:r>
              <a:rPr lang="en-CA" b="1" baseline="30000" dirty="0" smtClean="0"/>
              <a:t>nd</a:t>
            </a:r>
            <a:r>
              <a:rPr lang="en-CA" dirty="0" smtClean="0"/>
              <a:t> - </a:t>
            </a:r>
            <a:r>
              <a:rPr lang="en-CA" sz="2400" dirty="0"/>
              <a:t>Second normal form is violated when a non-key field is a fact about a subset of a key. It is only relevant when the key is composite</a:t>
            </a:r>
          </a:p>
          <a:p>
            <a:r>
              <a:rPr lang="en-CA" b="1" dirty="0" smtClean="0"/>
              <a:t>3</a:t>
            </a:r>
            <a:r>
              <a:rPr lang="en-CA" b="1" baseline="30000" dirty="0" smtClean="0"/>
              <a:t>rd</a:t>
            </a:r>
            <a:r>
              <a:rPr lang="en-CA" dirty="0" smtClean="0"/>
              <a:t> - </a:t>
            </a:r>
            <a:r>
              <a:rPr lang="en-CA" sz="2400" dirty="0"/>
              <a:t>Third normal form is violated when a non-key field is a fact about another non-key </a:t>
            </a:r>
            <a:r>
              <a:rPr lang="en-CA" sz="2400" dirty="0" smtClean="0"/>
              <a:t>field</a:t>
            </a:r>
          </a:p>
          <a:p>
            <a:pPr marL="0" indent="0">
              <a:buNone/>
            </a:pPr>
            <a:endParaRPr lang="en-CA" sz="2400" dirty="0" smtClean="0"/>
          </a:p>
          <a:p>
            <a:pPr marL="0" indent="0">
              <a:buNone/>
            </a:pPr>
            <a:r>
              <a:rPr lang="en-CA" sz="2400" dirty="0" smtClean="0"/>
              <a:t>Source: William Kent - 1982</a:t>
            </a:r>
            <a:endParaRPr lang="en-CA" sz="2400" dirty="0"/>
          </a:p>
          <a:p>
            <a:endParaRPr lang="en-CA" dirty="0"/>
          </a:p>
        </p:txBody>
      </p:sp>
    </p:spTree>
    <p:extLst>
      <p:ext uri="{BB962C8B-B14F-4D97-AF65-F5344CB8AC3E}">
        <p14:creationId xmlns:p14="http://schemas.microsoft.com/office/powerpoint/2010/main" val="4176143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Dimensional</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693" y="1988840"/>
            <a:ext cx="4992555" cy="4608512"/>
          </a:xfrm>
        </p:spPr>
      </p:pic>
    </p:spTree>
    <p:extLst>
      <p:ext uri="{BB962C8B-B14F-4D97-AF65-F5344CB8AC3E}">
        <p14:creationId xmlns:p14="http://schemas.microsoft.com/office/powerpoint/2010/main" val="11252824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Dimensional</a:t>
            </a:r>
            <a:endParaRPr lang="en-CA" dirty="0"/>
          </a:p>
        </p:txBody>
      </p:sp>
      <p:sp>
        <p:nvSpPr>
          <p:cNvPr id="3" name="Content Placeholder 2"/>
          <p:cNvSpPr>
            <a:spLocks noGrp="1"/>
          </p:cNvSpPr>
          <p:nvPr>
            <p:ph idx="1"/>
          </p:nvPr>
        </p:nvSpPr>
        <p:spPr>
          <a:xfrm>
            <a:off x="457200" y="1600200"/>
            <a:ext cx="8229600" cy="4997152"/>
          </a:xfrm>
        </p:spPr>
        <p:txBody>
          <a:bodyPr>
            <a:normAutofit lnSpcReduction="10000"/>
          </a:bodyPr>
          <a:lstStyle/>
          <a:p>
            <a:r>
              <a:rPr lang="en-CA" dirty="0" smtClean="0"/>
              <a:t>Dimensional Analysis</a:t>
            </a:r>
            <a:endParaRPr lang="en-CA" dirty="0"/>
          </a:p>
          <a:p>
            <a:pPr lvl="1"/>
            <a:r>
              <a:rPr lang="en-CA" dirty="0"/>
              <a:t>Star </a:t>
            </a:r>
            <a:r>
              <a:rPr lang="en-CA" dirty="0" smtClean="0"/>
              <a:t>Schema/Snowflake</a:t>
            </a:r>
            <a:endParaRPr lang="en-CA" dirty="0"/>
          </a:p>
          <a:p>
            <a:pPr lvl="1"/>
            <a:r>
              <a:rPr lang="en-CA" dirty="0"/>
              <a:t>Database is optimized for </a:t>
            </a:r>
            <a:r>
              <a:rPr lang="en-CA" dirty="0" smtClean="0"/>
              <a:t>analytical </a:t>
            </a:r>
            <a:r>
              <a:rPr lang="en-CA" dirty="0"/>
              <a:t>processing. (</a:t>
            </a:r>
            <a:r>
              <a:rPr lang="en-CA" dirty="0" smtClean="0"/>
              <a:t>OLAP</a:t>
            </a:r>
            <a:r>
              <a:rPr lang="en-CA" dirty="0"/>
              <a:t>)</a:t>
            </a:r>
          </a:p>
          <a:p>
            <a:pPr lvl="1"/>
            <a:r>
              <a:rPr lang="en-CA" dirty="0" smtClean="0"/>
              <a:t>Facts </a:t>
            </a:r>
            <a:r>
              <a:rPr lang="en-CA" dirty="0"/>
              <a:t>and Dimensions optimized for </a:t>
            </a:r>
            <a:r>
              <a:rPr lang="en-CA" dirty="0" smtClean="0"/>
              <a:t>retrieval</a:t>
            </a:r>
          </a:p>
          <a:p>
            <a:pPr lvl="2"/>
            <a:r>
              <a:rPr lang="en-CA" dirty="0" smtClean="0"/>
              <a:t>Facts – Business events – Transactions</a:t>
            </a:r>
          </a:p>
          <a:p>
            <a:pPr lvl="2"/>
            <a:r>
              <a:rPr lang="en-CA" dirty="0" smtClean="0"/>
              <a:t>Dimensions – context for Transactions</a:t>
            </a:r>
          </a:p>
          <a:p>
            <a:pPr lvl="3"/>
            <a:r>
              <a:rPr lang="en-CA" dirty="0" smtClean="0"/>
              <a:t>People </a:t>
            </a:r>
          </a:p>
          <a:p>
            <a:pPr lvl="3"/>
            <a:r>
              <a:rPr lang="en-CA" dirty="0" smtClean="0"/>
              <a:t>Accounts</a:t>
            </a:r>
          </a:p>
          <a:p>
            <a:pPr lvl="3"/>
            <a:r>
              <a:rPr lang="en-CA" dirty="0" smtClean="0"/>
              <a:t>Products</a:t>
            </a:r>
          </a:p>
          <a:p>
            <a:pPr lvl="3"/>
            <a:r>
              <a:rPr lang="en-CA" dirty="0" smtClean="0"/>
              <a:t>Date</a:t>
            </a:r>
            <a:endParaRPr lang="en-CA" dirty="0"/>
          </a:p>
        </p:txBody>
      </p:sp>
    </p:spTree>
    <p:extLst>
      <p:ext uri="{BB962C8B-B14F-4D97-AF65-F5344CB8AC3E}">
        <p14:creationId xmlns:p14="http://schemas.microsoft.com/office/powerpoint/2010/main" val="887425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Relational</a:t>
            </a:r>
            <a:endParaRPr lang="en-CA" dirty="0"/>
          </a:p>
        </p:txBody>
      </p:sp>
      <p:sp>
        <p:nvSpPr>
          <p:cNvPr id="3" name="Content Placeholder 2"/>
          <p:cNvSpPr>
            <a:spLocks noGrp="1"/>
          </p:cNvSpPr>
          <p:nvPr>
            <p:ph idx="1"/>
          </p:nvPr>
        </p:nvSpPr>
        <p:spPr/>
        <p:txBody>
          <a:bodyPr>
            <a:normAutofit lnSpcReduction="10000"/>
          </a:bodyPr>
          <a:lstStyle/>
          <a:p>
            <a:r>
              <a:rPr lang="en-CA" dirty="0" smtClean="0"/>
              <a:t>3 Dimensions</a:t>
            </a:r>
          </a:p>
          <a:p>
            <a:r>
              <a:rPr lang="en-CA" dirty="0" smtClean="0"/>
              <a:t>Spatial Model</a:t>
            </a:r>
          </a:p>
          <a:p>
            <a:pPr lvl="1"/>
            <a:r>
              <a:rPr lang="en-CA" dirty="0" smtClean="0"/>
              <a:t>No historical components except for transactional tables</a:t>
            </a:r>
          </a:p>
          <a:p>
            <a:r>
              <a:rPr lang="en-CA" dirty="0" smtClean="0"/>
              <a:t>Relational – Models the one truth of the data</a:t>
            </a:r>
          </a:p>
          <a:p>
            <a:pPr lvl="1"/>
            <a:r>
              <a:rPr lang="en-CA" dirty="0" smtClean="0"/>
              <a:t>One account ‘11’</a:t>
            </a:r>
          </a:p>
          <a:p>
            <a:pPr lvl="1"/>
            <a:r>
              <a:rPr lang="en-CA" dirty="0" smtClean="0"/>
              <a:t>One person ‘Terry Bunio’</a:t>
            </a:r>
          </a:p>
          <a:p>
            <a:pPr lvl="1"/>
            <a:r>
              <a:rPr lang="en-CA" dirty="0" smtClean="0"/>
              <a:t>One transaction of ‘$100.00’ on April 10</a:t>
            </a:r>
            <a:r>
              <a:rPr lang="en-CA" baseline="30000" dirty="0" smtClean="0"/>
              <a:t>th</a:t>
            </a:r>
            <a:r>
              <a:rPr lang="en-CA" dirty="0" smtClean="0"/>
              <a:t> </a:t>
            </a:r>
            <a:endParaRPr lang="en-CA" dirty="0"/>
          </a:p>
        </p:txBody>
      </p:sp>
    </p:spTree>
    <p:extLst>
      <p:ext uri="{BB962C8B-B14F-4D97-AF65-F5344CB8AC3E}">
        <p14:creationId xmlns:p14="http://schemas.microsoft.com/office/powerpoint/2010/main" val="4784811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Dimensional</a:t>
            </a:r>
            <a:endParaRPr lang="en-CA" dirty="0"/>
          </a:p>
        </p:txBody>
      </p:sp>
      <p:sp>
        <p:nvSpPr>
          <p:cNvPr id="3" name="Content Placeholder 2"/>
          <p:cNvSpPr>
            <a:spLocks noGrp="1"/>
          </p:cNvSpPr>
          <p:nvPr>
            <p:ph idx="1"/>
          </p:nvPr>
        </p:nvSpPr>
        <p:spPr/>
        <p:txBody>
          <a:bodyPr>
            <a:normAutofit lnSpcReduction="10000"/>
          </a:bodyPr>
          <a:lstStyle/>
          <a:p>
            <a:r>
              <a:rPr lang="en-CA" dirty="0" smtClean="0"/>
              <a:t>4 Dimensions</a:t>
            </a:r>
          </a:p>
          <a:p>
            <a:r>
              <a:rPr lang="en-CA" dirty="0" smtClean="0"/>
              <a:t>Temporal Model</a:t>
            </a:r>
          </a:p>
          <a:p>
            <a:pPr lvl="1"/>
            <a:r>
              <a:rPr lang="en-CA" dirty="0" smtClean="0"/>
              <a:t>All tables have a time component</a:t>
            </a:r>
          </a:p>
          <a:p>
            <a:r>
              <a:rPr lang="en-CA" dirty="0" smtClean="0"/>
              <a:t>Dimensional – Models the data over time</a:t>
            </a:r>
          </a:p>
          <a:p>
            <a:pPr lvl="1"/>
            <a:r>
              <a:rPr lang="en-CA" dirty="0" smtClean="0"/>
              <a:t>Multiple versions of Accounts over time</a:t>
            </a:r>
          </a:p>
          <a:p>
            <a:pPr lvl="1"/>
            <a:r>
              <a:rPr lang="en-CA" dirty="0" smtClean="0"/>
              <a:t>Multiple versions of people over time</a:t>
            </a:r>
          </a:p>
          <a:p>
            <a:pPr lvl="1"/>
            <a:r>
              <a:rPr lang="en-CA" dirty="0" smtClean="0"/>
              <a:t>One transaction </a:t>
            </a:r>
          </a:p>
          <a:p>
            <a:pPr lvl="2"/>
            <a:r>
              <a:rPr lang="en-CA" dirty="0" smtClean="0"/>
              <a:t>Transactions are already temporal</a:t>
            </a:r>
            <a:endParaRPr lang="en-CA" dirty="0"/>
          </a:p>
        </p:txBody>
      </p:sp>
    </p:spTree>
    <p:extLst>
      <p:ext uri="{BB962C8B-B14F-4D97-AF65-F5344CB8AC3E}">
        <p14:creationId xmlns:p14="http://schemas.microsoft.com/office/powerpoint/2010/main" val="1231967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75656" y="316756"/>
            <a:ext cx="6264696" cy="6280596"/>
          </a:xfrm>
          <a:prstGeom prst="rect">
            <a:avLst/>
          </a:prstGeom>
        </p:spPr>
      </p:pic>
    </p:spTree>
    <p:extLst>
      <p:ext uri="{BB962C8B-B14F-4D97-AF65-F5344CB8AC3E}">
        <p14:creationId xmlns:p14="http://schemas.microsoft.com/office/powerpoint/2010/main" val="1021938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3142466"/>
            <a:ext cx="1518714" cy="2088232"/>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0" y="3173298"/>
            <a:ext cx="1638300" cy="2057400"/>
          </a:xfrm>
        </p:spPr>
      </p:pic>
    </p:spTree>
    <p:extLst>
      <p:ext uri="{BB962C8B-B14F-4D97-AF65-F5344CB8AC3E}">
        <p14:creationId xmlns:p14="http://schemas.microsoft.com/office/powerpoint/2010/main" val="22105523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Kimball-</a:t>
            </a:r>
            <a:r>
              <a:rPr lang="en-CA" dirty="0" err="1" smtClean="0"/>
              <a:t>lytes</a:t>
            </a:r>
            <a:endParaRPr lang="en-CA" dirty="0"/>
          </a:p>
        </p:txBody>
      </p:sp>
      <p:sp>
        <p:nvSpPr>
          <p:cNvPr id="3" name="Content Placeholder 2"/>
          <p:cNvSpPr>
            <a:spLocks noGrp="1"/>
          </p:cNvSpPr>
          <p:nvPr>
            <p:ph idx="1"/>
          </p:nvPr>
        </p:nvSpPr>
        <p:spPr/>
        <p:txBody>
          <a:bodyPr>
            <a:normAutofit lnSpcReduction="10000"/>
          </a:bodyPr>
          <a:lstStyle/>
          <a:p>
            <a:r>
              <a:rPr lang="en-CA" dirty="0" smtClean="0"/>
              <a:t>Bottom-up - incremental</a:t>
            </a:r>
          </a:p>
          <a:p>
            <a:pPr lvl="1"/>
            <a:r>
              <a:rPr lang="en-CA" dirty="0" smtClean="0"/>
              <a:t>Operational systems feed the Data Warehouse</a:t>
            </a:r>
          </a:p>
          <a:p>
            <a:pPr lvl="1"/>
            <a:r>
              <a:rPr lang="en-CA" dirty="0" smtClean="0"/>
              <a:t>Data Warehouse is a corporate dimensional model that Data Marts are sourced from</a:t>
            </a:r>
          </a:p>
          <a:p>
            <a:pPr lvl="1"/>
            <a:r>
              <a:rPr lang="en-CA" dirty="0" smtClean="0"/>
              <a:t>Data Warehouse is the consolidation of Data Marts</a:t>
            </a:r>
          </a:p>
          <a:p>
            <a:pPr lvl="1"/>
            <a:r>
              <a:rPr lang="en-CA" dirty="0" smtClean="0"/>
              <a:t>Sometimes the Data Warehouse is generated from Subject area Data Marts</a:t>
            </a:r>
            <a:endParaRPr lang="en-CA" dirty="0"/>
          </a:p>
        </p:txBody>
      </p:sp>
    </p:spTree>
    <p:extLst>
      <p:ext uri="{BB962C8B-B14F-4D97-AF65-F5344CB8AC3E}">
        <p14:creationId xmlns:p14="http://schemas.microsoft.com/office/powerpoint/2010/main" val="26858246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139136" cy="1143000"/>
          </a:xfrm>
        </p:spPr>
        <p:txBody>
          <a:bodyPr>
            <a:normAutofit fontScale="90000"/>
          </a:bodyPr>
          <a:lstStyle/>
          <a:p>
            <a:r>
              <a:rPr lang="en-CA" dirty="0" smtClean="0"/>
              <a:t>Previous SQL</a:t>
            </a:r>
            <a:br>
              <a:rPr lang="en-CA" dirty="0" smtClean="0"/>
            </a:br>
            <a:r>
              <a:rPr lang="en-CA" dirty="0" smtClean="0"/>
              <a:t>Saturday Presentations</a:t>
            </a:r>
            <a:endParaRPr lang="en-CA" dirty="0"/>
          </a:p>
        </p:txBody>
      </p:sp>
      <p:sp>
        <p:nvSpPr>
          <p:cNvPr id="3" name="Content Placeholder 2"/>
          <p:cNvSpPr>
            <a:spLocks noGrp="1"/>
          </p:cNvSpPr>
          <p:nvPr>
            <p:ph idx="1"/>
          </p:nvPr>
        </p:nvSpPr>
        <p:spPr>
          <a:xfrm>
            <a:off x="457200" y="1927373"/>
            <a:ext cx="8686800" cy="4525963"/>
          </a:xfrm>
        </p:spPr>
        <p:txBody>
          <a:bodyPr>
            <a:normAutofit/>
          </a:bodyPr>
          <a:lstStyle/>
          <a:p>
            <a:r>
              <a:rPr lang="en-CA" dirty="0"/>
              <a:t>SQL Sat Winnipeg 2014</a:t>
            </a:r>
          </a:p>
          <a:p>
            <a:pPr lvl="1"/>
            <a:r>
              <a:rPr lang="en-CA" dirty="0"/>
              <a:t>Breaking Data – Stress test using </a:t>
            </a:r>
            <a:r>
              <a:rPr lang="en-CA" dirty="0" err="1"/>
              <a:t>Ostress</a:t>
            </a:r>
            <a:endParaRPr lang="en-CA" dirty="0"/>
          </a:p>
          <a:p>
            <a:r>
              <a:rPr lang="en-CA" dirty="0" smtClean="0"/>
              <a:t>SQL Sat Madison/Minneapolis 2014 </a:t>
            </a:r>
          </a:p>
          <a:p>
            <a:pPr lvl="1"/>
            <a:r>
              <a:rPr lang="en-CA" dirty="0" smtClean="0"/>
              <a:t>A </a:t>
            </a:r>
            <a:r>
              <a:rPr lang="en-CA" dirty="0"/>
              <a:t>data driven </a:t>
            </a:r>
            <a:r>
              <a:rPr lang="en-CA" dirty="0" smtClean="0"/>
              <a:t>ETL </a:t>
            </a:r>
            <a:r>
              <a:rPr lang="en-CA" dirty="0"/>
              <a:t>test </a:t>
            </a:r>
            <a:r>
              <a:rPr lang="en-CA" dirty="0" smtClean="0"/>
              <a:t>framework</a:t>
            </a:r>
          </a:p>
          <a:p>
            <a:r>
              <a:rPr lang="en-CA" dirty="0" smtClean="0"/>
              <a:t>SQL Sat Minneapolis 2013</a:t>
            </a:r>
          </a:p>
          <a:p>
            <a:pPr lvl="1"/>
            <a:r>
              <a:rPr lang="en-CA" dirty="0" smtClean="0"/>
              <a:t>Agile Data Warehouse</a:t>
            </a:r>
          </a:p>
          <a:p>
            <a:r>
              <a:rPr lang="en-CA" dirty="0" smtClean="0"/>
              <a:t>SQL Sat Fargo 2013</a:t>
            </a:r>
          </a:p>
          <a:p>
            <a:pPr lvl="1"/>
            <a:r>
              <a:rPr lang="en-CA" dirty="0" smtClean="0"/>
              <a:t>SSRS and SharePoint – there and back again</a:t>
            </a:r>
            <a:endParaRPr lang="en-CA" dirty="0"/>
          </a:p>
        </p:txBody>
      </p:sp>
    </p:spTree>
    <p:extLst>
      <p:ext uri="{BB962C8B-B14F-4D97-AF65-F5344CB8AC3E}">
        <p14:creationId xmlns:p14="http://schemas.microsoft.com/office/powerpoint/2010/main" val="664330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Inmon-ians</a:t>
            </a:r>
            <a:endParaRPr lang="en-CA" dirty="0"/>
          </a:p>
        </p:txBody>
      </p:sp>
      <p:sp>
        <p:nvSpPr>
          <p:cNvPr id="3" name="Content Placeholder 2"/>
          <p:cNvSpPr>
            <a:spLocks noGrp="1"/>
          </p:cNvSpPr>
          <p:nvPr>
            <p:ph idx="1"/>
          </p:nvPr>
        </p:nvSpPr>
        <p:spPr/>
        <p:txBody>
          <a:bodyPr/>
          <a:lstStyle/>
          <a:p>
            <a:r>
              <a:rPr lang="en-CA" dirty="0" smtClean="0"/>
              <a:t>Top-down</a:t>
            </a:r>
          </a:p>
          <a:p>
            <a:pPr lvl="1"/>
            <a:r>
              <a:rPr lang="en-CA" dirty="0" smtClean="0"/>
              <a:t>Corporate Information Factory</a:t>
            </a:r>
          </a:p>
          <a:p>
            <a:pPr lvl="1"/>
            <a:r>
              <a:rPr lang="en-CA" dirty="0"/>
              <a:t>Operational systems feed the Data Warehouse</a:t>
            </a:r>
          </a:p>
          <a:p>
            <a:pPr lvl="1"/>
            <a:r>
              <a:rPr lang="en-CA" dirty="0" smtClean="0"/>
              <a:t>Enterprise Data </a:t>
            </a:r>
            <a:r>
              <a:rPr lang="en-CA" dirty="0"/>
              <a:t>Warehouse is a corporate </a:t>
            </a:r>
            <a:r>
              <a:rPr lang="en-CA" dirty="0" smtClean="0"/>
              <a:t>relational </a:t>
            </a:r>
            <a:r>
              <a:rPr lang="en-CA" dirty="0"/>
              <a:t>model that Data Marts are sourced </a:t>
            </a:r>
            <a:r>
              <a:rPr lang="en-CA" dirty="0" smtClean="0"/>
              <a:t>from</a:t>
            </a:r>
          </a:p>
          <a:p>
            <a:pPr lvl="1"/>
            <a:r>
              <a:rPr lang="en-CA" dirty="0" smtClean="0"/>
              <a:t>Enterprise Data </a:t>
            </a:r>
            <a:r>
              <a:rPr lang="en-CA" dirty="0"/>
              <a:t>Warehouse </a:t>
            </a:r>
            <a:r>
              <a:rPr lang="en-CA" dirty="0" smtClean="0"/>
              <a:t>is the source of  </a:t>
            </a:r>
            <a:r>
              <a:rPr lang="en-CA" dirty="0"/>
              <a:t>Data Marts</a:t>
            </a:r>
          </a:p>
          <a:p>
            <a:endParaRPr lang="en-CA" dirty="0"/>
          </a:p>
        </p:txBody>
      </p:sp>
    </p:spTree>
    <p:extLst>
      <p:ext uri="{BB962C8B-B14F-4D97-AF65-F5344CB8AC3E}">
        <p14:creationId xmlns:p14="http://schemas.microsoft.com/office/powerpoint/2010/main" val="33132823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gist…</a:t>
            </a:r>
            <a:endParaRPr lang="en-CA" dirty="0"/>
          </a:p>
        </p:txBody>
      </p:sp>
      <p:sp>
        <p:nvSpPr>
          <p:cNvPr id="3" name="Content Placeholder 2"/>
          <p:cNvSpPr>
            <a:spLocks noGrp="1"/>
          </p:cNvSpPr>
          <p:nvPr>
            <p:ph idx="1"/>
          </p:nvPr>
        </p:nvSpPr>
        <p:spPr>
          <a:xfrm>
            <a:off x="457200" y="1600200"/>
            <a:ext cx="6059016" cy="4525963"/>
          </a:xfrm>
        </p:spPr>
        <p:txBody>
          <a:bodyPr>
            <a:normAutofit fontScale="92500"/>
          </a:bodyPr>
          <a:lstStyle/>
          <a:p>
            <a:r>
              <a:rPr lang="en-CA" dirty="0" smtClean="0"/>
              <a:t>Kimball’s approach is easier to implement as you are dealing with separate subject areas, but can be a nightmare to integrate</a:t>
            </a:r>
          </a:p>
          <a:p>
            <a:r>
              <a:rPr lang="en-CA" dirty="0" err="1" smtClean="0"/>
              <a:t>Inmon’s</a:t>
            </a:r>
            <a:r>
              <a:rPr lang="en-CA" dirty="0" smtClean="0"/>
              <a:t> approach has more upfront effort to avoid these consistency problems, but takes longer to implement.</a:t>
            </a:r>
            <a:endParaRPr lang="en-CA" dirty="0"/>
          </a:p>
        </p:txBody>
      </p:sp>
    </p:spTree>
    <p:extLst>
      <p:ext uri="{BB962C8B-B14F-4D97-AF65-F5344CB8AC3E}">
        <p14:creationId xmlns:p14="http://schemas.microsoft.com/office/powerpoint/2010/main" val="27274678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Facts</a:t>
            </a:r>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2708920"/>
            <a:ext cx="678180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9674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 Tables</a:t>
            </a:r>
            <a:endParaRPr lang="en-CA" dirty="0"/>
          </a:p>
        </p:txBody>
      </p:sp>
      <p:sp>
        <p:nvSpPr>
          <p:cNvPr id="3" name="Content Placeholder 2"/>
          <p:cNvSpPr>
            <a:spLocks noGrp="1"/>
          </p:cNvSpPr>
          <p:nvPr>
            <p:ph idx="1"/>
          </p:nvPr>
        </p:nvSpPr>
        <p:spPr>
          <a:xfrm>
            <a:off x="457200" y="1600200"/>
            <a:ext cx="6563072" cy="4525963"/>
          </a:xfrm>
        </p:spPr>
        <p:txBody>
          <a:bodyPr/>
          <a:lstStyle/>
          <a:p>
            <a:r>
              <a:rPr lang="en-CA" dirty="0" smtClean="0"/>
              <a:t>Contains the measurements or facts about a business process</a:t>
            </a:r>
          </a:p>
          <a:p>
            <a:r>
              <a:rPr lang="en-CA" dirty="0" smtClean="0"/>
              <a:t>Are thin and deep</a:t>
            </a:r>
          </a:p>
          <a:p>
            <a:r>
              <a:rPr lang="en-CA" dirty="0" smtClean="0"/>
              <a:t>Usually is:</a:t>
            </a:r>
          </a:p>
          <a:p>
            <a:pPr lvl="1"/>
            <a:r>
              <a:rPr lang="en-CA" dirty="0" smtClean="0"/>
              <a:t>Business transaction</a:t>
            </a:r>
          </a:p>
          <a:p>
            <a:pPr lvl="1"/>
            <a:r>
              <a:rPr lang="en-CA" dirty="0" smtClean="0"/>
              <a:t>Business Event</a:t>
            </a:r>
          </a:p>
          <a:p>
            <a:r>
              <a:rPr lang="en-CA" dirty="0" smtClean="0"/>
              <a:t>The grain of a Fact table is the level of the data recorded.</a:t>
            </a:r>
          </a:p>
          <a:p>
            <a:pPr lvl="1"/>
            <a:endParaRPr lang="en-CA" dirty="0"/>
          </a:p>
        </p:txBody>
      </p:sp>
    </p:spTree>
    <p:extLst>
      <p:ext uri="{BB962C8B-B14F-4D97-AF65-F5344CB8AC3E}">
        <p14:creationId xmlns:p14="http://schemas.microsoft.com/office/powerpoint/2010/main" val="32466159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 Tables</a:t>
            </a:r>
            <a:endParaRPr lang="en-CA" dirty="0"/>
          </a:p>
        </p:txBody>
      </p:sp>
      <p:sp>
        <p:nvSpPr>
          <p:cNvPr id="3" name="Content Placeholder 2"/>
          <p:cNvSpPr>
            <a:spLocks noGrp="1"/>
          </p:cNvSpPr>
          <p:nvPr>
            <p:ph idx="1"/>
          </p:nvPr>
        </p:nvSpPr>
        <p:spPr>
          <a:xfrm>
            <a:off x="457200" y="1600200"/>
            <a:ext cx="6491064" cy="4525963"/>
          </a:xfrm>
        </p:spPr>
        <p:txBody>
          <a:bodyPr/>
          <a:lstStyle/>
          <a:p>
            <a:r>
              <a:rPr lang="en-CA" dirty="0" smtClean="0"/>
              <a:t>Contains the following elements</a:t>
            </a:r>
          </a:p>
          <a:p>
            <a:pPr lvl="1"/>
            <a:r>
              <a:rPr lang="en-CA" dirty="0" smtClean="0"/>
              <a:t>Primary Key - Surrogate</a:t>
            </a:r>
          </a:p>
          <a:p>
            <a:pPr lvl="1"/>
            <a:r>
              <a:rPr lang="en-CA" dirty="0" smtClean="0"/>
              <a:t>Timestamp</a:t>
            </a:r>
          </a:p>
          <a:p>
            <a:pPr lvl="1"/>
            <a:r>
              <a:rPr lang="en-CA" dirty="0" smtClean="0"/>
              <a:t>Measure or Metrics</a:t>
            </a:r>
          </a:p>
          <a:p>
            <a:pPr lvl="2"/>
            <a:r>
              <a:rPr lang="en-CA" dirty="0" smtClean="0"/>
              <a:t>Transaction Amounts</a:t>
            </a:r>
          </a:p>
          <a:p>
            <a:pPr lvl="1"/>
            <a:r>
              <a:rPr lang="en-CA" dirty="0" smtClean="0"/>
              <a:t>Foreign Keys to Dimensions</a:t>
            </a:r>
          </a:p>
          <a:p>
            <a:pPr lvl="1"/>
            <a:r>
              <a:rPr lang="en-CA" dirty="0" smtClean="0"/>
              <a:t>Degenerate Dimensions</a:t>
            </a:r>
          </a:p>
          <a:p>
            <a:pPr lvl="2"/>
            <a:r>
              <a:rPr lang="en-CA" dirty="0" smtClean="0"/>
              <a:t>Transaction indicators or Flags</a:t>
            </a:r>
            <a:endParaRPr lang="en-CA" dirty="0"/>
          </a:p>
        </p:txBody>
      </p:sp>
    </p:spTree>
    <p:extLst>
      <p:ext uri="{BB962C8B-B14F-4D97-AF65-F5344CB8AC3E}">
        <p14:creationId xmlns:p14="http://schemas.microsoft.com/office/powerpoint/2010/main" val="29394612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 Tables</a:t>
            </a:r>
            <a:endParaRPr lang="en-CA" dirty="0"/>
          </a:p>
        </p:txBody>
      </p:sp>
      <p:sp>
        <p:nvSpPr>
          <p:cNvPr id="3" name="Content Placeholder 2"/>
          <p:cNvSpPr>
            <a:spLocks noGrp="1"/>
          </p:cNvSpPr>
          <p:nvPr>
            <p:ph idx="1"/>
          </p:nvPr>
        </p:nvSpPr>
        <p:spPr>
          <a:xfrm>
            <a:off x="457200" y="1600200"/>
            <a:ext cx="6851104" cy="4525963"/>
          </a:xfrm>
        </p:spPr>
        <p:txBody>
          <a:bodyPr>
            <a:normAutofit fontScale="92500"/>
          </a:bodyPr>
          <a:lstStyle/>
          <a:p>
            <a:r>
              <a:rPr lang="en-CA" dirty="0" smtClean="0"/>
              <a:t>Types of Measures</a:t>
            </a:r>
          </a:p>
          <a:p>
            <a:pPr lvl="1"/>
            <a:r>
              <a:rPr lang="en-CA" dirty="0"/>
              <a:t>Additive - Measures that can be added across any dimensions</a:t>
            </a:r>
            <a:r>
              <a:rPr lang="en-CA" dirty="0" smtClean="0"/>
              <a:t>.</a:t>
            </a:r>
          </a:p>
          <a:p>
            <a:pPr lvl="2"/>
            <a:r>
              <a:rPr lang="en-CA" dirty="0" smtClean="0"/>
              <a:t>Amounts</a:t>
            </a:r>
            <a:endParaRPr lang="en-CA" dirty="0"/>
          </a:p>
          <a:p>
            <a:pPr lvl="1"/>
            <a:r>
              <a:rPr lang="en-CA" dirty="0"/>
              <a:t>Non Additive - Measures that cannot be added across any dimension</a:t>
            </a:r>
            <a:r>
              <a:rPr lang="en-CA" dirty="0" smtClean="0"/>
              <a:t>. </a:t>
            </a:r>
          </a:p>
          <a:p>
            <a:pPr lvl="2"/>
            <a:r>
              <a:rPr lang="en-CA" dirty="0" smtClean="0"/>
              <a:t>Rates</a:t>
            </a:r>
            <a:endParaRPr lang="en-CA" dirty="0"/>
          </a:p>
          <a:p>
            <a:pPr lvl="1"/>
            <a:r>
              <a:rPr lang="en-CA" dirty="0"/>
              <a:t>Semi Additive - Measures that can be added across some dimensions</a:t>
            </a:r>
            <a:r>
              <a:rPr lang="en-CA" dirty="0" smtClean="0"/>
              <a:t>.</a:t>
            </a:r>
          </a:p>
          <a:p>
            <a:pPr lvl="2"/>
            <a:r>
              <a:rPr lang="en-CA" dirty="0" smtClean="0"/>
              <a:t>Don’t have a good example</a:t>
            </a:r>
            <a:endParaRPr lang="en-CA" dirty="0"/>
          </a:p>
          <a:p>
            <a:pPr lvl="1"/>
            <a:endParaRPr lang="en-CA" dirty="0"/>
          </a:p>
        </p:txBody>
      </p:sp>
    </p:spTree>
    <p:extLst>
      <p:ext uri="{BB962C8B-B14F-4D97-AF65-F5344CB8AC3E}">
        <p14:creationId xmlns:p14="http://schemas.microsoft.com/office/powerpoint/2010/main" val="41910873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Fact Tables</a:t>
            </a:r>
            <a:endParaRPr lang="en-CA" dirty="0"/>
          </a:p>
        </p:txBody>
      </p:sp>
      <p:sp>
        <p:nvSpPr>
          <p:cNvPr id="3" name="Content Placeholder 2"/>
          <p:cNvSpPr>
            <a:spLocks noGrp="1"/>
          </p:cNvSpPr>
          <p:nvPr>
            <p:ph idx="1"/>
          </p:nvPr>
        </p:nvSpPr>
        <p:spPr>
          <a:xfrm>
            <a:off x="457200" y="1600200"/>
            <a:ext cx="6635080" cy="5501208"/>
          </a:xfrm>
        </p:spPr>
        <p:txBody>
          <a:bodyPr>
            <a:normAutofit fontScale="70000" lnSpcReduction="20000"/>
          </a:bodyPr>
          <a:lstStyle/>
          <a:p>
            <a:r>
              <a:rPr lang="en-CA" dirty="0" smtClean="0"/>
              <a:t>Types of Fact tables</a:t>
            </a:r>
          </a:p>
          <a:p>
            <a:pPr lvl="1"/>
            <a:r>
              <a:rPr lang="en-CA" b="1" dirty="0" smtClean="0"/>
              <a:t>Transactional</a:t>
            </a:r>
            <a:r>
              <a:rPr lang="en-CA" dirty="0" smtClean="0"/>
              <a:t> - A </a:t>
            </a:r>
            <a:r>
              <a:rPr lang="en-CA" dirty="0"/>
              <a:t>transactional table is the most basic and fundamental. The grain associated with a transactional fact table is usually specified as "one row per line in a </a:t>
            </a:r>
            <a:r>
              <a:rPr lang="en-CA" dirty="0" smtClean="0"/>
              <a:t>transaction“.</a:t>
            </a:r>
          </a:p>
          <a:p>
            <a:pPr lvl="1"/>
            <a:r>
              <a:rPr lang="en-CA" b="1" dirty="0" smtClean="0"/>
              <a:t>Periodic snapshots </a:t>
            </a:r>
            <a:r>
              <a:rPr lang="en-CA" dirty="0" smtClean="0"/>
              <a:t>- The </a:t>
            </a:r>
            <a:r>
              <a:rPr lang="en-CA" dirty="0"/>
              <a:t>periodic snapshot, as the name implies, takes a "picture of the moment", where the moment could be any defined period of </a:t>
            </a:r>
            <a:r>
              <a:rPr lang="en-CA" dirty="0" smtClean="0"/>
              <a:t>time.</a:t>
            </a:r>
          </a:p>
          <a:p>
            <a:pPr lvl="1"/>
            <a:r>
              <a:rPr lang="en-CA" b="1" dirty="0" smtClean="0"/>
              <a:t>Accumulating snapshots </a:t>
            </a:r>
            <a:r>
              <a:rPr lang="en-CA" dirty="0" smtClean="0"/>
              <a:t>- This </a:t>
            </a:r>
            <a:r>
              <a:rPr lang="en-CA" dirty="0"/>
              <a:t>type of fact table is used to show the activity of a process that has a well-defined beginning and end, e.g., the processing of an order. An order moves through specific steps until it is fully processed. As steps towards fulfilling the order are completed, the associated row in the fact table is updated. </a:t>
            </a:r>
          </a:p>
        </p:txBody>
      </p:sp>
    </p:spTree>
    <p:extLst>
      <p:ext uri="{BB962C8B-B14F-4D97-AF65-F5344CB8AC3E}">
        <p14:creationId xmlns:p14="http://schemas.microsoft.com/office/powerpoint/2010/main" val="1495878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Special Fact </a:t>
            </a:r>
            <a:br>
              <a:rPr lang="en-CA" dirty="0" smtClean="0"/>
            </a:br>
            <a:r>
              <a:rPr lang="en-CA" dirty="0" smtClean="0"/>
              <a:t>Tables</a:t>
            </a:r>
            <a:endParaRPr lang="en-CA" dirty="0"/>
          </a:p>
        </p:txBody>
      </p:sp>
      <p:sp>
        <p:nvSpPr>
          <p:cNvPr id="3" name="Content Placeholder 2"/>
          <p:cNvSpPr>
            <a:spLocks noGrp="1"/>
          </p:cNvSpPr>
          <p:nvPr>
            <p:ph idx="1"/>
          </p:nvPr>
        </p:nvSpPr>
        <p:spPr>
          <a:xfrm>
            <a:off x="457200" y="1600200"/>
            <a:ext cx="6779096" cy="4525963"/>
          </a:xfrm>
        </p:spPr>
        <p:txBody>
          <a:bodyPr>
            <a:normAutofit fontScale="92500" lnSpcReduction="20000"/>
          </a:bodyPr>
          <a:lstStyle/>
          <a:p>
            <a:r>
              <a:rPr lang="en-CA" dirty="0" smtClean="0"/>
              <a:t>Degenerate Dimensions</a:t>
            </a:r>
          </a:p>
          <a:p>
            <a:pPr lvl="1"/>
            <a:r>
              <a:rPr lang="en-CA" dirty="0" smtClean="0"/>
              <a:t>Degenerate Dimensions are Dimensions that can typically provide additional context about a Fact</a:t>
            </a:r>
          </a:p>
          <a:p>
            <a:pPr lvl="2"/>
            <a:r>
              <a:rPr lang="en-CA" dirty="0" smtClean="0"/>
              <a:t>For example, flags that describe a transaction</a:t>
            </a:r>
          </a:p>
          <a:p>
            <a:r>
              <a:rPr lang="en-CA" dirty="0" smtClean="0"/>
              <a:t>Degenerate Dimensions can either be a separate Dimension table or be collapsed onto the Fact table</a:t>
            </a:r>
          </a:p>
          <a:p>
            <a:pPr lvl="1"/>
            <a:r>
              <a:rPr lang="en-CA" dirty="0" smtClean="0"/>
              <a:t>My preference is the latter</a:t>
            </a:r>
            <a:endParaRPr lang="en-CA" dirty="0"/>
          </a:p>
        </p:txBody>
      </p:sp>
    </p:spTree>
    <p:extLst>
      <p:ext uri="{BB962C8B-B14F-4D97-AF65-F5344CB8AC3E}">
        <p14:creationId xmlns:p14="http://schemas.microsoft.com/office/powerpoint/2010/main" val="1979738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Special Fact </a:t>
            </a:r>
            <a:br>
              <a:rPr lang="en-CA" dirty="0" smtClean="0"/>
            </a:br>
            <a:r>
              <a:rPr lang="en-CA" dirty="0" smtClean="0"/>
              <a:t>Tables</a:t>
            </a:r>
            <a:endParaRPr lang="en-CA" dirty="0"/>
          </a:p>
        </p:txBody>
      </p:sp>
      <p:sp>
        <p:nvSpPr>
          <p:cNvPr id="3" name="Content Placeholder 2"/>
          <p:cNvSpPr>
            <a:spLocks noGrp="1"/>
          </p:cNvSpPr>
          <p:nvPr>
            <p:ph idx="1"/>
          </p:nvPr>
        </p:nvSpPr>
        <p:spPr>
          <a:xfrm>
            <a:off x="457200" y="1600200"/>
            <a:ext cx="6851104" cy="4525963"/>
          </a:xfrm>
        </p:spPr>
        <p:txBody>
          <a:bodyPr/>
          <a:lstStyle/>
          <a:p>
            <a:r>
              <a:rPr lang="en-CA" dirty="0" smtClean="0"/>
              <a:t>If Degenerate Dimensions are not collapsed on a Fact table, they are called Junk Dimensions and remain a Dimension table</a:t>
            </a:r>
          </a:p>
          <a:p>
            <a:r>
              <a:rPr lang="en-CA" dirty="0" smtClean="0"/>
              <a:t>Junk Dimensions can also have attributes from different dimensions</a:t>
            </a:r>
          </a:p>
          <a:p>
            <a:pPr lvl="1"/>
            <a:r>
              <a:rPr lang="en-CA" dirty="0" smtClean="0"/>
              <a:t>Not recommended</a:t>
            </a:r>
            <a:endParaRPr lang="en-CA" dirty="0"/>
          </a:p>
        </p:txBody>
      </p:sp>
    </p:spTree>
    <p:extLst>
      <p:ext uri="{BB962C8B-B14F-4D97-AF65-F5344CB8AC3E}">
        <p14:creationId xmlns:p14="http://schemas.microsoft.com/office/powerpoint/2010/main" val="3685971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Dimensions</a:t>
            </a:r>
            <a:endParaRPr lang="en-CA" dirty="0"/>
          </a:p>
        </p:txBody>
      </p:sp>
      <p:pic>
        <p:nvPicPr>
          <p:cNvPr id="3" name="Picture 2"/>
          <p:cNvPicPr>
            <a:picLocks noChangeAspect="1"/>
          </p:cNvPicPr>
          <p:nvPr/>
        </p:nvPicPr>
        <p:blipFill>
          <a:blip r:embed="rId2"/>
          <a:stretch>
            <a:fillRect/>
          </a:stretch>
        </p:blipFill>
        <p:spPr>
          <a:xfrm>
            <a:off x="1547664" y="1417638"/>
            <a:ext cx="6120680" cy="5090262"/>
          </a:xfrm>
          <a:prstGeom prst="rect">
            <a:avLst/>
          </a:prstGeom>
        </p:spPr>
      </p:pic>
    </p:spTree>
    <p:extLst>
      <p:ext uri="{BB962C8B-B14F-4D97-AF65-F5344CB8AC3E}">
        <p14:creationId xmlns:p14="http://schemas.microsoft.com/office/powerpoint/2010/main" val="71503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144000" cy="6858001"/>
          </a:xfrm>
          <a:prstGeom prst="rect">
            <a:avLst/>
          </a:prstGeom>
        </p:spPr>
      </p:pic>
    </p:spTree>
    <p:extLst>
      <p:ext uri="{BB962C8B-B14F-4D97-AF65-F5344CB8AC3E}">
        <p14:creationId xmlns:p14="http://schemas.microsoft.com/office/powerpoint/2010/main" val="2790855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Dimension Tables</a:t>
            </a:r>
            <a:endParaRPr lang="en-CA" dirty="0"/>
          </a:p>
        </p:txBody>
      </p:sp>
      <p:sp>
        <p:nvSpPr>
          <p:cNvPr id="3" name="Content Placeholder 2"/>
          <p:cNvSpPr>
            <a:spLocks noGrp="1"/>
          </p:cNvSpPr>
          <p:nvPr>
            <p:ph idx="1"/>
          </p:nvPr>
        </p:nvSpPr>
        <p:spPr>
          <a:xfrm>
            <a:off x="457200" y="1600200"/>
            <a:ext cx="6491064" cy="4525963"/>
          </a:xfrm>
        </p:spPr>
        <p:txBody>
          <a:bodyPr>
            <a:normAutofit fontScale="92500"/>
          </a:bodyPr>
          <a:lstStyle/>
          <a:p>
            <a:r>
              <a:rPr lang="en-CA" dirty="0" smtClean="0"/>
              <a:t>Unlike </a:t>
            </a:r>
            <a:r>
              <a:rPr lang="en-CA" i="1" dirty="0" smtClean="0"/>
              <a:t>fact</a:t>
            </a:r>
            <a:r>
              <a:rPr lang="en-CA" dirty="0"/>
              <a:t> tables, </a:t>
            </a:r>
            <a:r>
              <a:rPr lang="en-CA" i="1" dirty="0"/>
              <a:t>dimension</a:t>
            </a:r>
            <a:r>
              <a:rPr lang="en-CA" dirty="0"/>
              <a:t> tables contain descriptive </a:t>
            </a:r>
            <a:r>
              <a:rPr lang="en-CA" dirty="0" smtClean="0"/>
              <a:t>attributes that </a:t>
            </a:r>
            <a:r>
              <a:rPr lang="en-CA" dirty="0"/>
              <a:t>are typically textual </a:t>
            </a:r>
            <a:r>
              <a:rPr lang="en-CA" dirty="0" smtClean="0"/>
              <a:t>fields</a:t>
            </a:r>
          </a:p>
          <a:p>
            <a:r>
              <a:rPr lang="en-CA" dirty="0" smtClean="0"/>
              <a:t>These </a:t>
            </a:r>
            <a:r>
              <a:rPr lang="en-CA" dirty="0"/>
              <a:t>attributes are designed to serve two critical purposes: </a:t>
            </a:r>
            <a:endParaRPr lang="en-CA" dirty="0" smtClean="0"/>
          </a:p>
          <a:p>
            <a:pPr lvl="1"/>
            <a:r>
              <a:rPr lang="en-CA" dirty="0" smtClean="0"/>
              <a:t>query </a:t>
            </a:r>
            <a:r>
              <a:rPr lang="en-CA" dirty="0"/>
              <a:t>constraining and/or </a:t>
            </a:r>
            <a:r>
              <a:rPr lang="en-CA" dirty="0" smtClean="0"/>
              <a:t>filtering</a:t>
            </a:r>
          </a:p>
          <a:p>
            <a:pPr lvl="1"/>
            <a:r>
              <a:rPr lang="en-CA" dirty="0" smtClean="0"/>
              <a:t>query </a:t>
            </a:r>
            <a:r>
              <a:rPr lang="en-CA" dirty="0"/>
              <a:t>result set labeling</a:t>
            </a:r>
            <a:r>
              <a:rPr lang="en-CA" dirty="0" smtClean="0"/>
              <a:t>.</a:t>
            </a:r>
          </a:p>
          <a:p>
            <a:pPr marL="457200" lvl="1" indent="0">
              <a:buNone/>
            </a:pPr>
            <a:r>
              <a:rPr lang="en-CA" dirty="0" smtClean="0"/>
              <a:t>Source: Wikipedia</a:t>
            </a:r>
          </a:p>
        </p:txBody>
      </p:sp>
    </p:spTree>
    <p:extLst>
      <p:ext uri="{BB962C8B-B14F-4D97-AF65-F5344CB8AC3E}">
        <p14:creationId xmlns:p14="http://schemas.microsoft.com/office/powerpoint/2010/main" val="998620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Dimension Tables</a:t>
            </a:r>
            <a:endParaRPr lang="en-CA" dirty="0"/>
          </a:p>
        </p:txBody>
      </p:sp>
      <p:sp>
        <p:nvSpPr>
          <p:cNvPr id="3" name="Content Placeholder 2"/>
          <p:cNvSpPr>
            <a:spLocks noGrp="1"/>
          </p:cNvSpPr>
          <p:nvPr>
            <p:ph idx="1"/>
          </p:nvPr>
        </p:nvSpPr>
        <p:spPr>
          <a:xfrm>
            <a:off x="457200" y="1600200"/>
            <a:ext cx="6995120" cy="4525963"/>
          </a:xfrm>
        </p:spPr>
        <p:txBody>
          <a:bodyPr/>
          <a:lstStyle/>
          <a:p>
            <a:r>
              <a:rPr lang="en-CA" dirty="0" smtClean="0"/>
              <a:t>Shallow and Wide</a:t>
            </a:r>
          </a:p>
          <a:p>
            <a:r>
              <a:rPr lang="en-CA" dirty="0" smtClean="0"/>
              <a:t>Usually corresponds to entities that the business interacts with</a:t>
            </a:r>
          </a:p>
          <a:p>
            <a:pPr lvl="1"/>
            <a:r>
              <a:rPr lang="en-CA" dirty="0" smtClean="0"/>
              <a:t>People</a:t>
            </a:r>
          </a:p>
          <a:p>
            <a:pPr lvl="1"/>
            <a:r>
              <a:rPr lang="en-CA" dirty="0" smtClean="0"/>
              <a:t>Locations</a:t>
            </a:r>
          </a:p>
          <a:p>
            <a:pPr lvl="1"/>
            <a:r>
              <a:rPr lang="en-CA" dirty="0" smtClean="0"/>
              <a:t>Products</a:t>
            </a:r>
          </a:p>
          <a:p>
            <a:pPr lvl="1"/>
            <a:r>
              <a:rPr lang="en-CA" dirty="0" smtClean="0"/>
              <a:t>Accounts</a:t>
            </a:r>
          </a:p>
          <a:p>
            <a:pPr lvl="1"/>
            <a:endParaRPr lang="en-CA" dirty="0" smtClean="0"/>
          </a:p>
          <a:p>
            <a:endParaRPr lang="en-CA" dirty="0"/>
          </a:p>
        </p:txBody>
      </p:sp>
    </p:spTree>
    <p:extLst>
      <p:ext uri="{BB962C8B-B14F-4D97-AF65-F5344CB8AC3E}">
        <p14:creationId xmlns:p14="http://schemas.microsoft.com/office/powerpoint/2010/main" val="299804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Time Dimension</a:t>
            </a:r>
            <a:endParaRPr lang="en-C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427" y="1340768"/>
            <a:ext cx="6781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388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Time Dimension</a:t>
            </a:r>
            <a:endParaRPr lang="en-CA" dirty="0"/>
          </a:p>
        </p:txBody>
      </p:sp>
      <p:sp>
        <p:nvSpPr>
          <p:cNvPr id="3" name="Content Placeholder 2"/>
          <p:cNvSpPr>
            <a:spLocks noGrp="1"/>
          </p:cNvSpPr>
          <p:nvPr>
            <p:ph idx="1"/>
          </p:nvPr>
        </p:nvSpPr>
        <p:spPr>
          <a:xfrm>
            <a:off x="457200" y="1600200"/>
            <a:ext cx="6275040" cy="4525963"/>
          </a:xfrm>
        </p:spPr>
        <p:txBody>
          <a:bodyPr/>
          <a:lstStyle/>
          <a:p>
            <a:r>
              <a:rPr lang="en-CA" dirty="0" smtClean="0"/>
              <a:t>All Dimensional Models need a time component</a:t>
            </a:r>
          </a:p>
          <a:p>
            <a:r>
              <a:rPr lang="en-CA" dirty="0" smtClean="0"/>
              <a:t>This is either a:</a:t>
            </a:r>
          </a:p>
          <a:p>
            <a:pPr lvl="1"/>
            <a:r>
              <a:rPr lang="en-CA" dirty="0" smtClean="0"/>
              <a:t>Separate Time Dimension (recommended)</a:t>
            </a:r>
          </a:p>
          <a:p>
            <a:pPr lvl="1"/>
            <a:r>
              <a:rPr lang="en-CA" dirty="0" smtClean="0"/>
              <a:t>Time attributes on each Fact Table</a:t>
            </a:r>
            <a:endParaRPr lang="en-CA" dirty="0"/>
          </a:p>
        </p:txBody>
      </p:sp>
    </p:spTree>
    <p:extLst>
      <p:ext uri="{BB962C8B-B14F-4D97-AF65-F5344CB8AC3E}">
        <p14:creationId xmlns:p14="http://schemas.microsoft.com/office/powerpoint/2010/main" val="2966253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Dimension Tables</a:t>
            </a:r>
            <a:endParaRPr lang="en-CA" dirty="0"/>
          </a:p>
        </p:txBody>
      </p:sp>
      <p:sp>
        <p:nvSpPr>
          <p:cNvPr id="3" name="Content Placeholder 2"/>
          <p:cNvSpPr>
            <a:spLocks noGrp="1"/>
          </p:cNvSpPr>
          <p:nvPr>
            <p:ph idx="1"/>
          </p:nvPr>
        </p:nvSpPr>
        <p:spPr>
          <a:xfrm>
            <a:off x="457200" y="1600200"/>
            <a:ext cx="6491064" cy="4525963"/>
          </a:xfrm>
        </p:spPr>
        <p:txBody>
          <a:bodyPr/>
          <a:lstStyle/>
          <a:p>
            <a:r>
              <a:rPr lang="en-CA" dirty="0" smtClean="0"/>
              <a:t>Contains the following elements</a:t>
            </a:r>
          </a:p>
          <a:p>
            <a:pPr lvl="1"/>
            <a:r>
              <a:rPr lang="en-CA" dirty="0" smtClean="0"/>
              <a:t>Primary Key – Surrogate</a:t>
            </a:r>
          </a:p>
          <a:p>
            <a:pPr lvl="1"/>
            <a:r>
              <a:rPr lang="en-CA" dirty="0" smtClean="0"/>
              <a:t>Business Natural Key</a:t>
            </a:r>
          </a:p>
          <a:p>
            <a:pPr lvl="2"/>
            <a:r>
              <a:rPr lang="en-CA" dirty="0" smtClean="0"/>
              <a:t>Person ID</a:t>
            </a:r>
          </a:p>
          <a:p>
            <a:pPr lvl="1"/>
            <a:r>
              <a:rPr lang="en-CA" dirty="0" smtClean="0"/>
              <a:t>Effective and Expiry Dates</a:t>
            </a:r>
          </a:p>
          <a:p>
            <a:pPr lvl="1"/>
            <a:r>
              <a:rPr lang="en-CA" dirty="0" smtClean="0"/>
              <a:t>Descriptive Attributes</a:t>
            </a:r>
          </a:p>
          <a:p>
            <a:pPr lvl="2"/>
            <a:r>
              <a:rPr lang="en-CA" dirty="0" smtClean="0"/>
              <a:t>Includes de-normalized reference tables</a:t>
            </a:r>
          </a:p>
        </p:txBody>
      </p:sp>
    </p:spTree>
    <p:extLst>
      <p:ext uri="{BB962C8B-B14F-4D97-AF65-F5344CB8AC3E}">
        <p14:creationId xmlns:p14="http://schemas.microsoft.com/office/powerpoint/2010/main" val="2493562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Behavioural </a:t>
            </a:r>
            <a:br>
              <a:rPr lang="en-CA" dirty="0" smtClean="0"/>
            </a:br>
            <a:r>
              <a:rPr lang="en-CA" dirty="0" smtClean="0"/>
              <a:t>Dimensions</a:t>
            </a:r>
            <a:endParaRPr lang="en-CA" dirty="0"/>
          </a:p>
        </p:txBody>
      </p:sp>
      <p:sp>
        <p:nvSpPr>
          <p:cNvPr id="3" name="Content Placeholder 2"/>
          <p:cNvSpPr>
            <a:spLocks noGrp="1"/>
          </p:cNvSpPr>
          <p:nvPr>
            <p:ph idx="1"/>
          </p:nvPr>
        </p:nvSpPr>
        <p:spPr>
          <a:xfrm>
            <a:off x="457200" y="1600200"/>
            <a:ext cx="6131024" cy="4525963"/>
          </a:xfrm>
        </p:spPr>
        <p:txBody>
          <a:bodyPr/>
          <a:lstStyle/>
          <a:p>
            <a:r>
              <a:rPr lang="en-CA" dirty="0" smtClean="0"/>
              <a:t>A Dimension that is computed based on Facts is termed a behavioural dimension</a:t>
            </a:r>
            <a:endParaRPr lang="en-CA" dirty="0"/>
          </a:p>
        </p:txBody>
      </p:sp>
    </p:spTree>
    <p:extLst>
      <p:ext uri="{BB962C8B-B14F-4D97-AF65-F5344CB8AC3E}">
        <p14:creationId xmlns:p14="http://schemas.microsoft.com/office/powerpoint/2010/main" val="1370389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Mini-Dimensions</a:t>
            </a:r>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12776"/>
            <a:ext cx="5256584" cy="5037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1599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Mini-Dimensions</a:t>
            </a:r>
            <a:endParaRPr lang="en-CA" dirty="0"/>
          </a:p>
        </p:txBody>
      </p:sp>
      <p:sp>
        <p:nvSpPr>
          <p:cNvPr id="3" name="Content Placeholder 2"/>
          <p:cNvSpPr>
            <a:spLocks noGrp="1"/>
          </p:cNvSpPr>
          <p:nvPr>
            <p:ph idx="1"/>
          </p:nvPr>
        </p:nvSpPr>
        <p:spPr>
          <a:xfrm>
            <a:off x="457200" y="1600200"/>
            <a:ext cx="6347048" cy="4525963"/>
          </a:xfrm>
        </p:spPr>
        <p:txBody>
          <a:bodyPr/>
          <a:lstStyle/>
          <a:p>
            <a:r>
              <a:rPr lang="en-CA" dirty="0" smtClean="0"/>
              <a:t>Splitting a Dimension up due to the activity of change for a set of attributes</a:t>
            </a:r>
          </a:p>
          <a:p>
            <a:r>
              <a:rPr lang="en-CA" dirty="0" smtClean="0"/>
              <a:t>Helps to reduce the growth of the Dimension table</a:t>
            </a:r>
            <a:endParaRPr lang="en-CA" dirty="0"/>
          </a:p>
        </p:txBody>
      </p:sp>
    </p:spTree>
    <p:extLst>
      <p:ext uri="{BB962C8B-B14F-4D97-AF65-F5344CB8AC3E}">
        <p14:creationId xmlns:p14="http://schemas.microsoft.com/office/powerpoint/2010/main" val="2754433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Slowly Changing </a:t>
            </a:r>
            <a:br>
              <a:rPr lang="en-CA" dirty="0" smtClean="0"/>
            </a:br>
            <a:r>
              <a:rPr lang="en-CA" dirty="0" smtClean="0"/>
              <a:t>Dimensions</a:t>
            </a:r>
            <a:endParaRPr lang="en-CA" dirty="0"/>
          </a:p>
        </p:txBody>
      </p:sp>
      <p:sp>
        <p:nvSpPr>
          <p:cNvPr id="3" name="Content Placeholder 2"/>
          <p:cNvSpPr>
            <a:spLocks noGrp="1"/>
          </p:cNvSpPr>
          <p:nvPr>
            <p:ph idx="1"/>
          </p:nvPr>
        </p:nvSpPr>
        <p:spPr>
          <a:xfrm>
            <a:off x="457200" y="1600200"/>
            <a:ext cx="6347048" cy="4525963"/>
          </a:xfrm>
        </p:spPr>
        <p:txBody>
          <a:bodyPr/>
          <a:lstStyle/>
          <a:p>
            <a:r>
              <a:rPr lang="en-CA" dirty="0" smtClean="0"/>
              <a:t>Type 1 – Overwrite the row with the new values and update the effective date</a:t>
            </a:r>
          </a:p>
          <a:p>
            <a:pPr lvl="1"/>
            <a:r>
              <a:rPr lang="en-CA" dirty="0" smtClean="0"/>
              <a:t>Pre-existing Facts now refer to the updated Dimension</a:t>
            </a:r>
          </a:p>
          <a:p>
            <a:pPr lvl="1"/>
            <a:r>
              <a:rPr lang="en-CA" dirty="0" smtClean="0"/>
              <a:t>May cause inconsistent reports</a:t>
            </a:r>
            <a:endParaRPr lang="en-CA" dirty="0"/>
          </a:p>
        </p:txBody>
      </p:sp>
    </p:spTree>
    <p:extLst>
      <p:ext uri="{BB962C8B-B14F-4D97-AF65-F5344CB8AC3E}">
        <p14:creationId xmlns:p14="http://schemas.microsoft.com/office/powerpoint/2010/main" val="3774170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Slowly Changing </a:t>
            </a:r>
            <a:br>
              <a:rPr lang="en-CA" dirty="0" smtClean="0"/>
            </a:br>
            <a:r>
              <a:rPr lang="en-CA" dirty="0" smtClean="0"/>
              <a:t>Dimensions</a:t>
            </a:r>
            <a:endParaRPr lang="en-CA" dirty="0"/>
          </a:p>
        </p:txBody>
      </p:sp>
      <p:sp>
        <p:nvSpPr>
          <p:cNvPr id="3" name="Content Placeholder 2"/>
          <p:cNvSpPr>
            <a:spLocks noGrp="1"/>
          </p:cNvSpPr>
          <p:nvPr>
            <p:ph idx="1"/>
          </p:nvPr>
        </p:nvSpPr>
        <p:spPr>
          <a:xfrm>
            <a:off x="395536" y="1600200"/>
            <a:ext cx="6624736" cy="4525963"/>
          </a:xfrm>
        </p:spPr>
        <p:txBody>
          <a:bodyPr>
            <a:normAutofit fontScale="85000" lnSpcReduction="20000"/>
          </a:bodyPr>
          <a:lstStyle/>
          <a:p>
            <a:r>
              <a:rPr lang="en-CA" dirty="0" smtClean="0"/>
              <a:t>Type 2 – Insert a new Dimension row with the new data and new effective date</a:t>
            </a:r>
          </a:p>
          <a:p>
            <a:pPr lvl="1"/>
            <a:r>
              <a:rPr lang="en-CA" dirty="0" smtClean="0"/>
              <a:t>Update the expiry date on the prior row</a:t>
            </a:r>
          </a:p>
          <a:p>
            <a:r>
              <a:rPr lang="en-CA" dirty="0" smtClean="0"/>
              <a:t>Don’t update old Facts that refer to the old row</a:t>
            </a:r>
          </a:p>
          <a:p>
            <a:pPr lvl="1"/>
            <a:r>
              <a:rPr lang="en-CA" dirty="0" smtClean="0"/>
              <a:t>Only new Facts will refer to this new Dimension row</a:t>
            </a:r>
          </a:p>
          <a:p>
            <a:r>
              <a:rPr lang="en-CA" dirty="0" smtClean="0"/>
              <a:t>Type 2 Slowly Changing Dimension maintains the historical context of the data</a:t>
            </a:r>
            <a:endParaRPr lang="en-CA" dirty="0"/>
          </a:p>
        </p:txBody>
      </p:sp>
    </p:spTree>
    <p:extLst>
      <p:ext uri="{BB962C8B-B14F-4D97-AF65-F5344CB8AC3E}">
        <p14:creationId xmlns:p14="http://schemas.microsoft.com/office/powerpoint/2010/main" val="3827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p:cNvPicPr>
            <a:picLocks noChangeAspect="1"/>
          </p:cNvPicPr>
          <p:nvPr/>
        </p:nvPicPr>
        <p:blipFill>
          <a:blip r:embed="rId2"/>
          <a:stretch>
            <a:fillRect/>
          </a:stretch>
        </p:blipFill>
        <p:spPr>
          <a:xfrm>
            <a:off x="0" y="0"/>
            <a:ext cx="9144000" cy="6867934"/>
          </a:xfrm>
          <a:prstGeom prst="rect">
            <a:avLst/>
          </a:prstGeom>
        </p:spPr>
      </p:pic>
    </p:spTree>
    <p:extLst>
      <p:ext uri="{BB962C8B-B14F-4D97-AF65-F5344CB8AC3E}">
        <p14:creationId xmlns:p14="http://schemas.microsoft.com/office/powerpoint/2010/main" val="7817418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Slowly Changing </a:t>
            </a:r>
            <a:br>
              <a:rPr lang="en-CA" dirty="0" smtClean="0"/>
            </a:br>
            <a:r>
              <a:rPr lang="en-CA" dirty="0" smtClean="0"/>
              <a:t>Dimensions</a:t>
            </a:r>
            <a:endParaRPr lang="en-CA" dirty="0"/>
          </a:p>
        </p:txBody>
      </p:sp>
      <p:sp>
        <p:nvSpPr>
          <p:cNvPr id="3" name="Content Placeholder 2"/>
          <p:cNvSpPr>
            <a:spLocks noGrp="1"/>
          </p:cNvSpPr>
          <p:nvPr>
            <p:ph idx="1"/>
          </p:nvPr>
        </p:nvSpPr>
        <p:spPr>
          <a:xfrm>
            <a:off x="457200" y="1600200"/>
            <a:ext cx="6563072" cy="4525963"/>
          </a:xfrm>
        </p:spPr>
        <p:txBody>
          <a:bodyPr>
            <a:normAutofit fontScale="92500" lnSpcReduction="20000"/>
          </a:bodyPr>
          <a:lstStyle/>
          <a:p>
            <a:r>
              <a:rPr lang="en-CA" dirty="0" smtClean="0"/>
              <a:t>A type 2 change results in multiple dimension rows for a given natural key</a:t>
            </a:r>
          </a:p>
          <a:p>
            <a:endParaRPr lang="en-CA" dirty="0" smtClean="0"/>
          </a:p>
          <a:p>
            <a:r>
              <a:rPr lang="en-CA" dirty="0"/>
              <a:t>A type 2 change results in multiple dimension rows for a given natural </a:t>
            </a:r>
            <a:r>
              <a:rPr lang="en-CA" dirty="0" smtClean="0"/>
              <a:t>key</a:t>
            </a:r>
          </a:p>
          <a:p>
            <a:endParaRPr lang="en-CA" dirty="0"/>
          </a:p>
          <a:p>
            <a:r>
              <a:rPr lang="en-CA" dirty="0" smtClean="0"/>
              <a:t>A </a:t>
            </a:r>
            <a:r>
              <a:rPr lang="en-CA" dirty="0"/>
              <a:t>type 2 change results in multiple dimension rows for a given natural key</a:t>
            </a:r>
          </a:p>
          <a:p>
            <a:endParaRPr lang="en-CA" dirty="0"/>
          </a:p>
        </p:txBody>
      </p:sp>
    </p:spTree>
    <p:extLst>
      <p:ext uri="{BB962C8B-B14F-4D97-AF65-F5344CB8AC3E}">
        <p14:creationId xmlns:p14="http://schemas.microsoft.com/office/powerpoint/2010/main" val="8470127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Slowly Changing </a:t>
            </a:r>
            <a:br>
              <a:rPr lang="en-CA" dirty="0" smtClean="0"/>
            </a:br>
            <a:r>
              <a:rPr lang="en-CA" dirty="0" smtClean="0"/>
              <a:t>Dimensions</a:t>
            </a:r>
            <a:endParaRPr lang="en-CA" dirty="0"/>
          </a:p>
        </p:txBody>
      </p:sp>
      <p:sp>
        <p:nvSpPr>
          <p:cNvPr id="3" name="Content Placeholder 2"/>
          <p:cNvSpPr>
            <a:spLocks noGrp="1"/>
          </p:cNvSpPr>
          <p:nvPr>
            <p:ph idx="1"/>
          </p:nvPr>
        </p:nvSpPr>
        <p:spPr/>
        <p:txBody>
          <a:bodyPr/>
          <a:lstStyle/>
          <a:p>
            <a:r>
              <a:rPr lang="en-CA" dirty="0" smtClean="0"/>
              <a:t>No longer to I have one row to represent:</a:t>
            </a:r>
          </a:p>
          <a:p>
            <a:pPr lvl="1"/>
            <a:r>
              <a:rPr lang="en-CA" dirty="0" smtClean="0"/>
              <a:t>Account 10123</a:t>
            </a:r>
          </a:p>
          <a:p>
            <a:pPr lvl="1"/>
            <a:r>
              <a:rPr lang="en-CA" dirty="0" smtClean="0"/>
              <a:t>Terry Bunio</a:t>
            </a:r>
          </a:p>
          <a:p>
            <a:pPr lvl="1"/>
            <a:r>
              <a:rPr lang="en-CA" dirty="0" smtClean="0"/>
              <a:t>Sales Representative 11092</a:t>
            </a:r>
          </a:p>
          <a:p>
            <a:endParaRPr lang="en-CA" dirty="0"/>
          </a:p>
          <a:p>
            <a:r>
              <a:rPr lang="en-CA" dirty="0" smtClean="0"/>
              <a:t>This changes the mindset and query syntax to retrieve data</a:t>
            </a:r>
            <a:endParaRPr lang="en-CA" dirty="0"/>
          </a:p>
        </p:txBody>
      </p:sp>
    </p:spTree>
    <p:extLst>
      <p:ext uri="{BB962C8B-B14F-4D97-AF65-F5344CB8AC3E}">
        <p14:creationId xmlns:p14="http://schemas.microsoft.com/office/powerpoint/2010/main" val="283019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Slowly Changing </a:t>
            </a:r>
            <a:br>
              <a:rPr lang="en-CA" dirty="0" smtClean="0"/>
            </a:br>
            <a:r>
              <a:rPr lang="en-CA" dirty="0" smtClean="0"/>
              <a:t>Dimensions</a:t>
            </a:r>
            <a:endParaRPr lang="en-CA" dirty="0"/>
          </a:p>
        </p:txBody>
      </p:sp>
      <p:sp>
        <p:nvSpPr>
          <p:cNvPr id="3" name="Content Placeholder 2"/>
          <p:cNvSpPr>
            <a:spLocks noGrp="1"/>
          </p:cNvSpPr>
          <p:nvPr>
            <p:ph idx="1"/>
          </p:nvPr>
        </p:nvSpPr>
        <p:spPr>
          <a:xfrm>
            <a:off x="395536" y="1628800"/>
            <a:ext cx="7128792" cy="4525963"/>
          </a:xfrm>
        </p:spPr>
        <p:txBody>
          <a:bodyPr>
            <a:normAutofit fontScale="92500" lnSpcReduction="20000"/>
          </a:bodyPr>
          <a:lstStyle/>
          <a:p>
            <a:r>
              <a:rPr lang="en-CA" dirty="0" smtClean="0"/>
              <a:t>Type 3 – The Dimension stores multiple versions for the attribute in question</a:t>
            </a:r>
          </a:p>
          <a:p>
            <a:r>
              <a:rPr lang="en-CA" dirty="0" smtClean="0"/>
              <a:t>This usually involves a current and previous value for the attribute</a:t>
            </a:r>
          </a:p>
          <a:p>
            <a:r>
              <a:rPr lang="en-CA" dirty="0" smtClean="0"/>
              <a:t>When a change occurs, no rows are added but both the current and previous attributes are updated</a:t>
            </a:r>
          </a:p>
          <a:p>
            <a:r>
              <a:rPr lang="en-CA" dirty="0" smtClean="0"/>
              <a:t>Like Type 1, Type 3 does not retain full historical context </a:t>
            </a:r>
            <a:endParaRPr lang="en-CA" dirty="0"/>
          </a:p>
        </p:txBody>
      </p:sp>
    </p:spTree>
    <p:extLst>
      <p:ext uri="{BB962C8B-B14F-4D97-AF65-F5344CB8AC3E}">
        <p14:creationId xmlns:p14="http://schemas.microsoft.com/office/powerpoint/2010/main" val="2832830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Slowly Changing </a:t>
            </a:r>
            <a:br>
              <a:rPr lang="en-CA" dirty="0" smtClean="0"/>
            </a:br>
            <a:r>
              <a:rPr lang="en-CA" dirty="0" smtClean="0"/>
              <a:t>Dimensions</a:t>
            </a:r>
            <a:endParaRPr lang="en-CA" dirty="0"/>
          </a:p>
        </p:txBody>
      </p:sp>
      <p:sp>
        <p:nvSpPr>
          <p:cNvPr id="3" name="Content Placeholder 2"/>
          <p:cNvSpPr>
            <a:spLocks noGrp="1"/>
          </p:cNvSpPr>
          <p:nvPr>
            <p:ph idx="1"/>
          </p:nvPr>
        </p:nvSpPr>
        <p:spPr>
          <a:xfrm>
            <a:off x="457200" y="1600200"/>
            <a:ext cx="6491064" cy="4525963"/>
          </a:xfrm>
        </p:spPr>
        <p:txBody>
          <a:bodyPr/>
          <a:lstStyle/>
          <a:p>
            <a:r>
              <a:rPr lang="en-CA" dirty="0" smtClean="0"/>
              <a:t>You can also create hybrid versions of Type 1, Type 2, and Type 3 based on your business requirements</a:t>
            </a:r>
          </a:p>
          <a:p>
            <a:endParaRPr lang="en-CA" dirty="0"/>
          </a:p>
        </p:txBody>
      </p:sp>
    </p:spTree>
    <p:extLst>
      <p:ext uri="{BB962C8B-B14F-4D97-AF65-F5344CB8AC3E}">
        <p14:creationId xmlns:p14="http://schemas.microsoft.com/office/powerpoint/2010/main" val="2931120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Type 1/Type 2 </a:t>
            </a:r>
            <a:br>
              <a:rPr lang="en-CA" dirty="0" smtClean="0"/>
            </a:br>
            <a:r>
              <a:rPr lang="en-CA" dirty="0" smtClean="0"/>
              <a:t>Hybrid</a:t>
            </a:r>
            <a:endParaRPr lang="en-CA" dirty="0"/>
          </a:p>
        </p:txBody>
      </p:sp>
      <p:sp>
        <p:nvSpPr>
          <p:cNvPr id="3" name="Content Placeholder 2"/>
          <p:cNvSpPr>
            <a:spLocks noGrp="1"/>
          </p:cNvSpPr>
          <p:nvPr>
            <p:ph idx="1"/>
          </p:nvPr>
        </p:nvSpPr>
        <p:spPr>
          <a:xfrm>
            <a:off x="457200" y="1600200"/>
            <a:ext cx="6635080" cy="4525963"/>
          </a:xfrm>
        </p:spPr>
        <p:txBody>
          <a:bodyPr/>
          <a:lstStyle/>
          <a:p>
            <a:r>
              <a:rPr lang="en-CA" dirty="0" smtClean="0"/>
              <a:t>Most common hybrid</a:t>
            </a:r>
          </a:p>
          <a:p>
            <a:r>
              <a:rPr lang="en-CA" dirty="0" smtClean="0"/>
              <a:t>Used when you need history AND the current name for some types of statutory reporting</a:t>
            </a:r>
            <a:endParaRPr lang="en-CA" dirty="0"/>
          </a:p>
        </p:txBody>
      </p:sp>
    </p:spTree>
    <p:extLst>
      <p:ext uri="{BB962C8B-B14F-4D97-AF65-F5344CB8AC3E}">
        <p14:creationId xmlns:p14="http://schemas.microsoft.com/office/powerpoint/2010/main" val="1603909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Frozen Attributes</a:t>
            </a:r>
            <a:endParaRPr lang="en-CA" dirty="0"/>
          </a:p>
        </p:txBody>
      </p:sp>
      <p:sp>
        <p:nvSpPr>
          <p:cNvPr id="3" name="Content Placeholder 2"/>
          <p:cNvSpPr>
            <a:spLocks noGrp="1"/>
          </p:cNvSpPr>
          <p:nvPr>
            <p:ph idx="1"/>
          </p:nvPr>
        </p:nvSpPr>
        <p:spPr>
          <a:xfrm>
            <a:off x="457200" y="1600200"/>
            <a:ext cx="6635080" cy="4525963"/>
          </a:xfrm>
        </p:spPr>
        <p:txBody>
          <a:bodyPr/>
          <a:lstStyle/>
          <a:p>
            <a:r>
              <a:rPr lang="en-CA" dirty="0" smtClean="0"/>
              <a:t>Some times it is required to freeze some attributes so that they are not Type 1, Type 2, or Type 3</a:t>
            </a:r>
          </a:p>
          <a:p>
            <a:r>
              <a:rPr lang="en-CA" dirty="0" smtClean="0"/>
              <a:t>Usually for audit or regulatory requirements</a:t>
            </a:r>
            <a:endParaRPr lang="en-CA" dirty="0"/>
          </a:p>
        </p:txBody>
      </p:sp>
    </p:spTree>
    <p:extLst>
      <p:ext uri="{BB962C8B-B14F-4D97-AF65-F5344CB8AC3E}">
        <p14:creationId xmlns:p14="http://schemas.microsoft.com/office/powerpoint/2010/main" val="782813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Conformity</a:t>
            </a:r>
            <a:endParaRPr lang="en-CA" dirty="0"/>
          </a:p>
        </p:txBody>
      </p:sp>
      <p:pic>
        <p:nvPicPr>
          <p:cNvPr id="3" name="Picture 2"/>
          <p:cNvPicPr>
            <a:picLocks noChangeAspect="1"/>
          </p:cNvPicPr>
          <p:nvPr/>
        </p:nvPicPr>
        <p:blipFill>
          <a:blip r:embed="rId2"/>
          <a:stretch>
            <a:fillRect/>
          </a:stretch>
        </p:blipFill>
        <p:spPr>
          <a:xfrm>
            <a:off x="899592" y="1417638"/>
            <a:ext cx="7478848" cy="4963690"/>
          </a:xfrm>
          <a:prstGeom prst="rect">
            <a:avLst/>
          </a:prstGeom>
        </p:spPr>
      </p:pic>
    </p:spTree>
    <p:extLst>
      <p:ext uri="{BB962C8B-B14F-4D97-AF65-F5344CB8AC3E}">
        <p14:creationId xmlns:p14="http://schemas.microsoft.com/office/powerpoint/2010/main" val="2237965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CA" dirty="0" smtClean="0"/>
              <a:t>Recall - Kimball-</a:t>
            </a:r>
            <a:r>
              <a:rPr lang="en-CA" dirty="0" err="1" smtClean="0"/>
              <a:t>lytes</a:t>
            </a:r>
            <a:endParaRPr lang="en-CA" dirty="0"/>
          </a:p>
        </p:txBody>
      </p:sp>
      <p:sp>
        <p:nvSpPr>
          <p:cNvPr id="3" name="Content Placeholder 2"/>
          <p:cNvSpPr>
            <a:spLocks noGrp="1"/>
          </p:cNvSpPr>
          <p:nvPr>
            <p:ph idx="1"/>
          </p:nvPr>
        </p:nvSpPr>
        <p:spPr/>
        <p:txBody>
          <a:bodyPr>
            <a:normAutofit lnSpcReduction="10000"/>
          </a:bodyPr>
          <a:lstStyle/>
          <a:p>
            <a:r>
              <a:rPr lang="en-CA" dirty="0" smtClean="0"/>
              <a:t>Bottom-up - incremental</a:t>
            </a:r>
          </a:p>
          <a:p>
            <a:pPr lvl="1"/>
            <a:r>
              <a:rPr lang="en-CA" dirty="0" smtClean="0"/>
              <a:t>Operational systems feed the Data Warehouse</a:t>
            </a:r>
          </a:p>
          <a:p>
            <a:pPr lvl="1"/>
            <a:r>
              <a:rPr lang="en-CA" dirty="0" smtClean="0"/>
              <a:t>Data Warehouse is a corporate dimensional model that Data Marts are sourced from</a:t>
            </a:r>
          </a:p>
          <a:p>
            <a:pPr lvl="1"/>
            <a:r>
              <a:rPr lang="en-CA" dirty="0" smtClean="0"/>
              <a:t>Data Warehouse is the consolidation of Data Marts</a:t>
            </a:r>
          </a:p>
          <a:p>
            <a:pPr lvl="1"/>
            <a:r>
              <a:rPr lang="en-CA" dirty="0" smtClean="0"/>
              <a:t>Sometimes the Data Warehouse is generated from Subject area Data Marts</a:t>
            </a:r>
            <a:endParaRPr lang="en-CA" dirty="0"/>
          </a:p>
        </p:txBody>
      </p:sp>
    </p:spTree>
    <p:extLst>
      <p:ext uri="{BB962C8B-B14F-4D97-AF65-F5344CB8AC3E}">
        <p14:creationId xmlns:p14="http://schemas.microsoft.com/office/powerpoint/2010/main" val="31060857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problem</a:t>
            </a:r>
            <a:endParaRPr lang="en-CA" dirty="0"/>
          </a:p>
        </p:txBody>
      </p:sp>
      <p:sp>
        <p:nvSpPr>
          <p:cNvPr id="3" name="Content Placeholder 2"/>
          <p:cNvSpPr>
            <a:spLocks noGrp="1"/>
          </p:cNvSpPr>
          <p:nvPr>
            <p:ph idx="1"/>
          </p:nvPr>
        </p:nvSpPr>
        <p:spPr>
          <a:xfrm>
            <a:off x="457200" y="1600200"/>
            <a:ext cx="6059016" cy="4525963"/>
          </a:xfrm>
        </p:spPr>
        <p:txBody>
          <a:bodyPr>
            <a:normAutofit lnSpcReduction="10000"/>
          </a:bodyPr>
          <a:lstStyle/>
          <a:p>
            <a:r>
              <a:rPr lang="en-CA" dirty="0" smtClean="0"/>
              <a:t>Kimball’s approach can led to Dimensions that are not conforming</a:t>
            </a:r>
          </a:p>
          <a:p>
            <a:r>
              <a:rPr lang="en-CA" dirty="0" smtClean="0"/>
              <a:t>This is due to the fact that separate departments define what a client or product is</a:t>
            </a:r>
          </a:p>
          <a:p>
            <a:pPr lvl="1"/>
            <a:r>
              <a:rPr lang="en-CA" dirty="0" smtClean="0"/>
              <a:t>Some times their definitions do not agree</a:t>
            </a:r>
            <a:endParaRPr lang="en-CA" dirty="0"/>
          </a:p>
        </p:txBody>
      </p:sp>
    </p:spTree>
    <p:extLst>
      <p:ext uri="{BB962C8B-B14F-4D97-AF65-F5344CB8AC3E}">
        <p14:creationId xmlns:p14="http://schemas.microsoft.com/office/powerpoint/2010/main" val="1500244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Conforming </a:t>
            </a:r>
            <a:br>
              <a:rPr lang="en-CA" dirty="0" smtClean="0"/>
            </a:br>
            <a:r>
              <a:rPr lang="en-CA" dirty="0" smtClean="0"/>
              <a:t>Dimension</a:t>
            </a:r>
            <a:endParaRPr lang="en-CA" dirty="0"/>
          </a:p>
        </p:txBody>
      </p:sp>
      <p:sp>
        <p:nvSpPr>
          <p:cNvPr id="3" name="Content Placeholder 2"/>
          <p:cNvSpPr>
            <a:spLocks noGrp="1"/>
          </p:cNvSpPr>
          <p:nvPr>
            <p:ph idx="1"/>
          </p:nvPr>
        </p:nvSpPr>
        <p:spPr>
          <a:xfrm>
            <a:off x="457200" y="1600200"/>
            <a:ext cx="6347048" cy="4525963"/>
          </a:xfrm>
        </p:spPr>
        <p:txBody>
          <a:bodyPr>
            <a:normAutofit fontScale="77500" lnSpcReduction="20000"/>
          </a:bodyPr>
          <a:lstStyle/>
          <a:p>
            <a:r>
              <a:rPr lang="en-CA" dirty="0" smtClean="0"/>
              <a:t>A Dimension is said to be conforming if:</a:t>
            </a:r>
          </a:p>
          <a:p>
            <a:pPr lvl="1"/>
            <a:r>
              <a:rPr lang="en-CA" dirty="0"/>
              <a:t>A conformed dimension is a set of data attributes that have been physically referenced in multiple database tables using the same key value to refer to the same structure, attributes, domain values, definitions and concepts. A conformed dimension cuts across many facts.</a:t>
            </a:r>
          </a:p>
          <a:p>
            <a:r>
              <a:rPr lang="en-CA" dirty="0"/>
              <a:t>Dimensions are conformed when they are either exactly the same (including keys) or one is a perfect subset of the other. </a:t>
            </a:r>
          </a:p>
        </p:txBody>
      </p:sp>
    </p:spTree>
    <p:extLst>
      <p:ext uri="{BB962C8B-B14F-4D97-AF65-F5344CB8AC3E}">
        <p14:creationId xmlns:p14="http://schemas.microsoft.com/office/powerpoint/2010/main" val="3020460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84701"/>
          </a:xfrm>
          <a:prstGeom prst="rect">
            <a:avLst/>
          </a:prstGeom>
        </p:spPr>
      </p:pic>
    </p:spTree>
    <p:extLst>
      <p:ext uri="{BB962C8B-B14F-4D97-AF65-F5344CB8AC3E}">
        <p14:creationId xmlns:p14="http://schemas.microsoft.com/office/powerpoint/2010/main" val="3780863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If you take one </a:t>
            </a:r>
            <a:br>
              <a:rPr lang="en-CA" dirty="0" smtClean="0"/>
            </a:br>
            <a:r>
              <a:rPr lang="en-CA" dirty="0" smtClean="0"/>
              <a:t>thing away</a:t>
            </a:r>
            <a:endParaRPr lang="en-CA" dirty="0"/>
          </a:p>
        </p:txBody>
      </p:sp>
      <p:sp>
        <p:nvSpPr>
          <p:cNvPr id="3" name="Content Placeholder 2"/>
          <p:cNvSpPr>
            <a:spLocks noGrp="1"/>
          </p:cNvSpPr>
          <p:nvPr>
            <p:ph idx="1"/>
          </p:nvPr>
        </p:nvSpPr>
        <p:spPr>
          <a:xfrm>
            <a:off x="457200" y="1600200"/>
            <a:ext cx="6275040" cy="4525963"/>
          </a:xfrm>
        </p:spPr>
        <p:txBody>
          <a:bodyPr/>
          <a:lstStyle/>
          <a:p>
            <a:r>
              <a:rPr lang="en-CA" dirty="0" smtClean="0"/>
              <a:t>Ensure that your Dimensions are conformed</a:t>
            </a:r>
            <a:endParaRPr lang="en-CA" dirty="0"/>
          </a:p>
        </p:txBody>
      </p:sp>
    </p:spTree>
    <p:extLst>
      <p:ext uri="{BB962C8B-B14F-4D97-AF65-F5344CB8AC3E}">
        <p14:creationId xmlns:p14="http://schemas.microsoft.com/office/powerpoint/2010/main" val="3280158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Complexity</a:t>
            </a:r>
            <a:endParaRPr lang="en-CA" dirty="0"/>
          </a:p>
        </p:txBody>
      </p:sp>
      <p:pic>
        <p:nvPicPr>
          <p:cNvPr id="3" name="Picture 2"/>
          <p:cNvPicPr>
            <a:picLocks noChangeAspect="1"/>
          </p:cNvPicPr>
          <p:nvPr/>
        </p:nvPicPr>
        <p:blipFill>
          <a:blip r:embed="rId2"/>
          <a:stretch>
            <a:fillRect/>
          </a:stretch>
        </p:blipFill>
        <p:spPr>
          <a:xfrm>
            <a:off x="971600" y="1443664"/>
            <a:ext cx="7200800" cy="5019645"/>
          </a:xfrm>
          <a:prstGeom prst="rect">
            <a:avLst/>
          </a:prstGeom>
        </p:spPr>
      </p:pic>
    </p:spTree>
    <p:extLst>
      <p:ext uri="{BB962C8B-B14F-4D97-AF65-F5344CB8AC3E}">
        <p14:creationId xmlns:p14="http://schemas.microsoft.com/office/powerpoint/2010/main" val="4258786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Complexity</a:t>
            </a:r>
            <a:endParaRPr lang="en-CA" dirty="0"/>
          </a:p>
        </p:txBody>
      </p:sp>
      <p:sp>
        <p:nvSpPr>
          <p:cNvPr id="3" name="Content Placeholder 2"/>
          <p:cNvSpPr>
            <a:spLocks noGrp="1"/>
          </p:cNvSpPr>
          <p:nvPr>
            <p:ph idx="1"/>
          </p:nvPr>
        </p:nvSpPr>
        <p:spPr>
          <a:xfrm>
            <a:off x="457200" y="1600200"/>
            <a:ext cx="6779096" cy="4525963"/>
          </a:xfrm>
        </p:spPr>
        <p:txBody>
          <a:bodyPr/>
          <a:lstStyle/>
          <a:p>
            <a:r>
              <a:rPr lang="en-CA" dirty="0" smtClean="0"/>
              <a:t>Most textbooks stop here only show the simplest Dimensional Models</a:t>
            </a:r>
          </a:p>
          <a:p>
            <a:r>
              <a:rPr lang="en-CA" dirty="0" smtClean="0"/>
              <a:t>Unfortunately, I’ve never run into a Dimensional Model like that</a:t>
            </a:r>
            <a:endParaRPr lang="en-CA" dirty="0"/>
          </a:p>
        </p:txBody>
      </p:sp>
    </p:spTree>
    <p:extLst>
      <p:ext uri="{BB962C8B-B14F-4D97-AF65-F5344CB8AC3E}">
        <p14:creationId xmlns:p14="http://schemas.microsoft.com/office/powerpoint/2010/main" val="1697270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Simple</a:t>
            </a:r>
            <a:endParaRPr lang="en-C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89264"/>
            <a:ext cx="5029547" cy="5280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468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More Complex</a:t>
            </a:r>
            <a:endParaRPr lang="en-C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275" y="1412776"/>
            <a:ext cx="4531965" cy="519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0283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Real World</a:t>
            </a:r>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7" y="1321643"/>
            <a:ext cx="4608513"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647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Complex Concept </a:t>
            </a:r>
            <a:br>
              <a:rPr lang="en-CA" dirty="0" smtClean="0"/>
            </a:br>
            <a:r>
              <a:rPr lang="en-CA" dirty="0" smtClean="0"/>
              <a:t>Introduction</a:t>
            </a:r>
            <a:endParaRPr lang="en-CA" dirty="0"/>
          </a:p>
        </p:txBody>
      </p:sp>
      <p:sp>
        <p:nvSpPr>
          <p:cNvPr id="3" name="Content Placeholder 2"/>
          <p:cNvSpPr>
            <a:spLocks noGrp="1"/>
          </p:cNvSpPr>
          <p:nvPr>
            <p:ph idx="1"/>
          </p:nvPr>
        </p:nvSpPr>
        <p:spPr>
          <a:xfrm>
            <a:off x="457200" y="1600200"/>
            <a:ext cx="6635080" cy="4525963"/>
          </a:xfrm>
        </p:spPr>
        <p:txBody>
          <a:bodyPr/>
          <a:lstStyle/>
          <a:p>
            <a:r>
              <a:rPr lang="en-CA" dirty="0" smtClean="0"/>
              <a:t>Snowflake </a:t>
            </a:r>
            <a:r>
              <a:rPr lang="en-CA" dirty="0" err="1" smtClean="0"/>
              <a:t>vs</a:t>
            </a:r>
            <a:r>
              <a:rPr lang="en-CA" dirty="0" smtClean="0"/>
              <a:t> Star Schema</a:t>
            </a:r>
          </a:p>
          <a:p>
            <a:r>
              <a:rPr lang="en-CA" dirty="0" smtClean="0"/>
              <a:t>Multi-Valued Dimensions and Bridges</a:t>
            </a:r>
          </a:p>
          <a:p>
            <a:r>
              <a:rPr lang="en-CA" dirty="0" smtClean="0"/>
              <a:t>Multi-Valued Attributes</a:t>
            </a:r>
          </a:p>
          <a:p>
            <a:r>
              <a:rPr lang="en-CA" dirty="0" err="1" smtClean="0"/>
              <a:t>Factless</a:t>
            </a:r>
            <a:r>
              <a:rPr lang="en-CA" dirty="0" smtClean="0"/>
              <a:t> Facts</a:t>
            </a:r>
          </a:p>
          <a:p>
            <a:r>
              <a:rPr lang="en-CA" dirty="0" smtClean="0"/>
              <a:t>Recursive Hierarchies</a:t>
            </a:r>
            <a:endParaRPr lang="en-CA" dirty="0"/>
          </a:p>
        </p:txBody>
      </p:sp>
    </p:spTree>
    <p:extLst>
      <p:ext uri="{BB962C8B-B14F-4D97-AF65-F5344CB8AC3E}">
        <p14:creationId xmlns:p14="http://schemas.microsoft.com/office/powerpoint/2010/main" val="3897268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Snowflake vs </a:t>
            </a:r>
            <a:br>
              <a:rPr lang="en-CA" dirty="0" smtClean="0"/>
            </a:br>
            <a:r>
              <a:rPr lang="en-CA" dirty="0" smtClean="0"/>
              <a:t>Star Schema</a:t>
            </a:r>
            <a:endParaRPr lang="en-C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506018"/>
            <a:ext cx="6552738" cy="416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736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Snowflake vs </a:t>
            </a:r>
            <a:r>
              <a:rPr lang="en-CA" dirty="0" smtClean="0"/>
              <a:t/>
            </a:r>
            <a:br>
              <a:rPr lang="en-CA" dirty="0" smtClean="0"/>
            </a:br>
            <a:r>
              <a:rPr lang="en-CA" dirty="0" smtClean="0"/>
              <a:t>Star </a:t>
            </a:r>
            <a:r>
              <a:rPr lang="en-CA" dirty="0"/>
              <a:t>Schema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134909"/>
            <a:ext cx="5256584" cy="4678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2516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Snowflake vs </a:t>
            </a:r>
            <a:r>
              <a:rPr lang="en-CA" dirty="0" smtClean="0"/>
              <a:t/>
            </a:r>
            <a:br>
              <a:rPr lang="en-CA" dirty="0" smtClean="0"/>
            </a:br>
            <a:r>
              <a:rPr lang="en-CA" dirty="0" smtClean="0"/>
              <a:t>Star </a:t>
            </a:r>
            <a:r>
              <a:rPr lang="en-CA" dirty="0"/>
              <a:t>Schema</a:t>
            </a:r>
          </a:p>
        </p:txBody>
      </p:sp>
      <p:sp>
        <p:nvSpPr>
          <p:cNvPr id="3" name="Content Placeholder 2"/>
          <p:cNvSpPr>
            <a:spLocks noGrp="1"/>
          </p:cNvSpPr>
          <p:nvPr>
            <p:ph idx="1"/>
          </p:nvPr>
        </p:nvSpPr>
        <p:spPr/>
        <p:txBody>
          <a:bodyPr>
            <a:normAutofit lnSpcReduction="10000"/>
          </a:bodyPr>
          <a:lstStyle/>
          <a:p>
            <a:r>
              <a:rPr lang="en-CA" dirty="0" smtClean="0"/>
              <a:t>These extra table are termed outriggers</a:t>
            </a:r>
          </a:p>
          <a:p>
            <a:r>
              <a:rPr lang="en-CA" dirty="0" smtClean="0"/>
              <a:t>They are used to address real world complexities with the data</a:t>
            </a:r>
          </a:p>
          <a:p>
            <a:pPr lvl="1"/>
            <a:r>
              <a:rPr lang="en-CA" dirty="0" smtClean="0"/>
              <a:t>Excessive row length</a:t>
            </a:r>
          </a:p>
          <a:p>
            <a:pPr lvl="1"/>
            <a:r>
              <a:rPr lang="en-CA" dirty="0" smtClean="0"/>
              <a:t>Repeating groups of data within the Dimension</a:t>
            </a:r>
          </a:p>
          <a:p>
            <a:r>
              <a:rPr lang="en-CA" dirty="0" smtClean="0"/>
              <a:t>I will use outriggers in a limited way for repeating data</a:t>
            </a:r>
            <a:endParaRPr lang="en-CA" dirty="0"/>
          </a:p>
        </p:txBody>
      </p:sp>
    </p:spTree>
    <p:extLst>
      <p:ext uri="{BB962C8B-B14F-4D97-AF65-F5344CB8AC3E}">
        <p14:creationId xmlns:p14="http://schemas.microsoft.com/office/powerpoint/2010/main" val="3067925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39752" y="188640"/>
            <a:ext cx="4176464" cy="6485930"/>
          </a:xfrm>
          <a:prstGeom prst="rect">
            <a:avLst/>
          </a:prstGeom>
        </p:spPr>
      </p:pic>
    </p:spTree>
    <p:extLst>
      <p:ext uri="{BB962C8B-B14F-4D97-AF65-F5344CB8AC3E}">
        <p14:creationId xmlns:p14="http://schemas.microsoft.com/office/powerpoint/2010/main" val="25768469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Multi-Valued </a:t>
            </a:r>
            <a:r>
              <a:rPr lang="en-CA" dirty="0" smtClean="0"/>
              <a:t/>
            </a:r>
            <a:br>
              <a:rPr lang="en-CA" dirty="0" smtClean="0"/>
            </a:br>
            <a:r>
              <a:rPr lang="en-CA" dirty="0" smtClean="0"/>
              <a:t>Dimensions</a:t>
            </a:r>
            <a:endParaRPr lang="en-CA" dirty="0"/>
          </a:p>
        </p:txBody>
      </p:sp>
      <p:sp>
        <p:nvSpPr>
          <p:cNvPr id="3" name="Content Placeholder 2"/>
          <p:cNvSpPr>
            <a:spLocks noGrp="1"/>
          </p:cNvSpPr>
          <p:nvPr>
            <p:ph idx="1"/>
          </p:nvPr>
        </p:nvSpPr>
        <p:spPr>
          <a:xfrm>
            <a:off x="457200" y="1600200"/>
            <a:ext cx="6491064" cy="4525963"/>
          </a:xfrm>
        </p:spPr>
        <p:txBody>
          <a:bodyPr/>
          <a:lstStyle/>
          <a:p>
            <a:r>
              <a:rPr lang="en-CA" dirty="0" smtClean="0"/>
              <a:t>Multi-Valued Dimensions are when a Fact needs to connect more than once to a Dimension</a:t>
            </a:r>
          </a:p>
          <a:p>
            <a:pPr lvl="1"/>
            <a:r>
              <a:rPr lang="en-CA" dirty="0" smtClean="0"/>
              <a:t>Primary Sales Representative</a:t>
            </a:r>
          </a:p>
          <a:p>
            <a:pPr lvl="1"/>
            <a:r>
              <a:rPr lang="en-CA" dirty="0" smtClean="0"/>
              <a:t>Secondary Sales Representative</a:t>
            </a:r>
            <a:endParaRPr lang="en-CA" dirty="0"/>
          </a:p>
        </p:txBody>
      </p:sp>
    </p:spTree>
    <p:extLst>
      <p:ext uri="{BB962C8B-B14F-4D97-AF65-F5344CB8AC3E}">
        <p14:creationId xmlns:p14="http://schemas.microsoft.com/office/powerpoint/2010/main" val="35879811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Multi-Valued </a:t>
            </a:r>
            <a:r>
              <a:rPr lang="en-CA" dirty="0" smtClean="0"/>
              <a:t/>
            </a:r>
            <a:br>
              <a:rPr lang="en-CA" dirty="0" smtClean="0"/>
            </a:br>
            <a:r>
              <a:rPr lang="en-CA" dirty="0" smtClean="0"/>
              <a:t>Dimensions</a:t>
            </a:r>
            <a:endParaRPr lang="en-CA" dirty="0"/>
          </a:p>
        </p:txBody>
      </p:sp>
      <p:sp>
        <p:nvSpPr>
          <p:cNvPr id="3" name="Content Placeholder 2"/>
          <p:cNvSpPr>
            <a:spLocks noGrp="1"/>
          </p:cNvSpPr>
          <p:nvPr>
            <p:ph idx="1"/>
          </p:nvPr>
        </p:nvSpPr>
        <p:spPr>
          <a:xfrm>
            <a:off x="457200" y="1600200"/>
            <a:ext cx="6707088" cy="4525963"/>
          </a:xfrm>
        </p:spPr>
        <p:txBody>
          <a:bodyPr/>
          <a:lstStyle/>
          <a:p>
            <a:r>
              <a:rPr lang="en-CA" dirty="0" smtClean="0"/>
              <a:t>Two possible solutions</a:t>
            </a:r>
          </a:p>
          <a:p>
            <a:pPr lvl="1"/>
            <a:r>
              <a:rPr lang="en-CA" dirty="0" smtClean="0"/>
              <a:t>Create copies of the Dimensions for each role</a:t>
            </a:r>
          </a:p>
          <a:p>
            <a:pPr lvl="1"/>
            <a:r>
              <a:rPr lang="en-CA" dirty="0" smtClean="0"/>
              <a:t>Create a Bridge table to resolve the many to many relationship</a:t>
            </a:r>
            <a:endParaRPr lang="en-CA" dirty="0"/>
          </a:p>
        </p:txBody>
      </p:sp>
    </p:spTree>
    <p:extLst>
      <p:ext uri="{BB962C8B-B14F-4D97-AF65-F5344CB8AC3E}">
        <p14:creationId xmlns:p14="http://schemas.microsoft.com/office/powerpoint/2010/main" val="21519880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Multi-Valued </a:t>
            </a:r>
            <a:r>
              <a:rPr lang="en-CA" dirty="0" smtClean="0"/>
              <a:t/>
            </a:r>
            <a:br>
              <a:rPr lang="en-CA" dirty="0" smtClean="0"/>
            </a:br>
            <a:r>
              <a:rPr lang="en-CA" dirty="0" smtClean="0"/>
              <a:t>Dimensions</a:t>
            </a:r>
            <a:endParaRPr lang="en-CA"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564904"/>
            <a:ext cx="8224601"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894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Bridge Tables</a:t>
            </a:r>
            <a:endParaRPr lang="en-CA"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551162"/>
            <a:ext cx="8062972" cy="4190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6724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Bridge Tables</a:t>
            </a:r>
            <a:endParaRPr lang="en-CA" dirty="0"/>
          </a:p>
        </p:txBody>
      </p:sp>
      <p:sp>
        <p:nvSpPr>
          <p:cNvPr id="3" name="Content Placeholder 2"/>
          <p:cNvSpPr>
            <a:spLocks noGrp="1"/>
          </p:cNvSpPr>
          <p:nvPr>
            <p:ph idx="1"/>
          </p:nvPr>
        </p:nvSpPr>
        <p:spPr>
          <a:xfrm>
            <a:off x="457200" y="1600200"/>
            <a:ext cx="6779096" cy="4525963"/>
          </a:xfrm>
        </p:spPr>
        <p:txBody>
          <a:bodyPr>
            <a:normAutofit fontScale="92500" lnSpcReduction="20000"/>
          </a:bodyPr>
          <a:lstStyle/>
          <a:p>
            <a:r>
              <a:rPr lang="en-CA" dirty="0" smtClean="0"/>
              <a:t>Bridge Tables can be used to resolve any many to many relationships</a:t>
            </a:r>
          </a:p>
          <a:p>
            <a:r>
              <a:rPr lang="en-CA" dirty="0" smtClean="0"/>
              <a:t>This is frequently required with more complex data areas</a:t>
            </a:r>
          </a:p>
          <a:p>
            <a:r>
              <a:rPr lang="en-CA" dirty="0" smtClean="0"/>
              <a:t>These bridge tables need to be considered a Dimension and they need to use the same Slowly Changing Dimension Design as the base Dimension</a:t>
            </a:r>
          </a:p>
          <a:p>
            <a:pPr lvl="1"/>
            <a:r>
              <a:rPr lang="en-CA" dirty="0" smtClean="0"/>
              <a:t>My Recommendation </a:t>
            </a:r>
            <a:endParaRPr lang="en-CA" dirty="0"/>
          </a:p>
        </p:txBody>
      </p:sp>
    </p:spTree>
    <p:extLst>
      <p:ext uri="{BB962C8B-B14F-4D97-AF65-F5344CB8AC3E}">
        <p14:creationId xmlns:p14="http://schemas.microsoft.com/office/powerpoint/2010/main" val="440308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Multi-Valued </a:t>
            </a:r>
            <a:br>
              <a:rPr lang="en-CA" dirty="0" smtClean="0"/>
            </a:br>
            <a:r>
              <a:rPr lang="en-CA" dirty="0" smtClean="0"/>
              <a:t>Attributes</a:t>
            </a:r>
            <a:endParaRPr lang="en-CA" dirty="0"/>
          </a:p>
        </p:txBody>
      </p:sp>
      <p:sp>
        <p:nvSpPr>
          <p:cNvPr id="3" name="Content Placeholder 2"/>
          <p:cNvSpPr>
            <a:spLocks noGrp="1"/>
          </p:cNvSpPr>
          <p:nvPr>
            <p:ph idx="1"/>
          </p:nvPr>
        </p:nvSpPr>
        <p:spPr>
          <a:xfrm>
            <a:off x="457200" y="1600200"/>
            <a:ext cx="6419056" cy="4525963"/>
          </a:xfrm>
        </p:spPr>
        <p:txBody>
          <a:bodyPr>
            <a:normAutofit fontScale="92500" lnSpcReduction="10000"/>
          </a:bodyPr>
          <a:lstStyle/>
          <a:p>
            <a:r>
              <a:rPr lang="en-CA" dirty="0" smtClean="0"/>
              <a:t>In some cases, you will need to keep multiple values for an attribute or sets of attributes</a:t>
            </a:r>
          </a:p>
          <a:p>
            <a:r>
              <a:rPr lang="en-CA" dirty="0" smtClean="0"/>
              <a:t>Three solutions</a:t>
            </a:r>
          </a:p>
          <a:p>
            <a:pPr lvl="1"/>
            <a:r>
              <a:rPr lang="en-CA" dirty="0" smtClean="0"/>
              <a:t>Outriggers or Snowflake (1:M)</a:t>
            </a:r>
          </a:p>
          <a:p>
            <a:pPr lvl="1"/>
            <a:r>
              <a:rPr lang="en-CA" dirty="0" smtClean="0"/>
              <a:t>Bridge Table (M:M)</a:t>
            </a:r>
          </a:p>
          <a:p>
            <a:pPr lvl="1"/>
            <a:r>
              <a:rPr lang="en-CA" dirty="0" smtClean="0"/>
              <a:t>Repeat attributes on the Dimension</a:t>
            </a:r>
          </a:p>
          <a:p>
            <a:pPr lvl="2"/>
            <a:r>
              <a:rPr lang="en-CA" dirty="0" smtClean="0"/>
              <a:t>Simplest solution but can be hard to query and causes long record length</a:t>
            </a:r>
          </a:p>
          <a:p>
            <a:pPr lvl="1"/>
            <a:endParaRPr lang="en-CA" dirty="0"/>
          </a:p>
        </p:txBody>
      </p:sp>
    </p:spTree>
    <p:extLst>
      <p:ext uri="{BB962C8B-B14F-4D97-AF65-F5344CB8AC3E}">
        <p14:creationId xmlns:p14="http://schemas.microsoft.com/office/powerpoint/2010/main" val="25984834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smtClean="0"/>
              <a:t>Factless</a:t>
            </a:r>
            <a:r>
              <a:rPr lang="en-CA" dirty="0" smtClean="0"/>
              <a:t> Facts</a:t>
            </a:r>
            <a:endParaRPr lang="en-CA" dirty="0"/>
          </a:p>
        </p:txBody>
      </p:sp>
      <p:sp>
        <p:nvSpPr>
          <p:cNvPr id="3" name="Content Placeholder 2"/>
          <p:cNvSpPr>
            <a:spLocks noGrp="1"/>
          </p:cNvSpPr>
          <p:nvPr>
            <p:ph idx="1"/>
          </p:nvPr>
        </p:nvSpPr>
        <p:spPr>
          <a:xfrm>
            <a:off x="457200" y="1600200"/>
            <a:ext cx="6779096" cy="5257800"/>
          </a:xfrm>
        </p:spPr>
        <p:txBody>
          <a:bodyPr>
            <a:normAutofit fontScale="92500" lnSpcReduction="20000"/>
          </a:bodyPr>
          <a:lstStyle/>
          <a:p>
            <a:r>
              <a:rPr lang="en-CA" dirty="0" smtClean="0"/>
              <a:t>Fact table with no metrics or measures</a:t>
            </a:r>
          </a:p>
          <a:p>
            <a:r>
              <a:rPr lang="en-CA" dirty="0" smtClean="0"/>
              <a:t>Used for two purposes:</a:t>
            </a:r>
          </a:p>
          <a:p>
            <a:pPr lvl="1"/>
            <a:r>
              <a:rPr lang="en-CA" dirty="0"/>
              <a:t>R</a:t>
            </a:r>
            <a:r>
              <a:rPr lang="en-CA" dirty="0" smtClean="0"/>
              <a:t>ecords </a:t>
            </a:r>
            <a:r>
              <a:rPr lang="en-CA" dirty="0"/>
              <a:t>the occurrence of activities. Although no facts are stored explicitly, these events can be counted, producing meaningful process measurements</a:t>
            </a:r>
            <a:r>
              <a:rPr lang="en-CA" dirty="0" smtClean="0"/>
              <a:t>.</a:t>
            </a:r>
          </a:p>
          <a:p>
            <a:pPr lvl="1"/>
            <a:r>
              <a:rPr lang="en-CA" dirty="0" smtClean="0"/>
              <a:t>Records </a:t>
            </a:r>
            <a:r>
              <a:rPr lang="en-CA" dirty="0"/>
              <a:t>significant information that is not part of a business activity. Examples of conditions include eligibility of people for </a:t>
            </a:r>
            <a:r>
              <a:rPr lang="en-CA" dirty="0" smtClean="0"/>
              <a:t>programs and the </a:t>
            </a:r>
            <a:r>
              <a:rPr lang="en-CA" dirty="0"/>
              <a:t>assignment of </a:t>
            </a:r>
            <a:r>
              <a:rPr lang="en-CA" dirty="0" smtClean="0"/>
              <a:t>Sales Representatives </a:t>
            </a:r>
            <a:r>
              <a:rPr lang="en-CA" dirty="0"/>
              <a:t>to </a:t>
            </a:r>
            <a:r>
              <a:rPr lang="en-CA" dirty="0" smtClean="0"/>
              <a:t>Clients</a:t>
            </a:r>
            <a:endParaRPr lang="en-CA" dirty="0"/>
          </a:p>
        </p:txBody>
      </p:sp>
    </p:spTree>
    <p:extLst>
      <p:ext uri="{BB962C8B-B14F-4D97-AF65-F5344CB8AC3E}">
        <p14:creationId xmlns:p14="http://schemas.microsoft.com/office/powerpoint/2010/main" val="1406435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Hierarchies and Recursive Hierarchies</a:t>
            </a:r>
            <a:endParaRPr lang="en-CA"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592188"/>
            <a:ext cx="7128792" cy="478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0343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229600" cy="1143000"/>
          </a:xfrm>
        </p:spPr>
        <p:txBody>
          <a:bodyPr>
            <a:normAutofit fontScale="90000"/>
          </a:bodyPr>
          <a:lstStyle/>
          <a:p>
            <a:r>
              <a:rPr lang="en-CA" dirty="0"/>
              <a:t>Hierarchies and </a:t>
            </a:r>
            <a:r>
              <a:rPr lang="en-CA" dirty="0" smtClean="0"/>
              <a:t/>
            </a:r>
            <a:br>
              <a:rPr lang="en-CA" dirty="0" smtClean="0"/>
            </a:br>
            <a:r>
              <a:rPr lang="en-CA" dirty="0" smtClean="0"/>
              <a:t>Recursive </a:t>
            </a:r>
            <a:r>
              <a:rPr lang="en-CA" dirty="0"/>
              <a:t>Hierarchies</a:t>
            </a:r>
          </a:p>
        </p:txBody>
      </p:sp>
      <p:sp>
        <p:nvSpPr>
          <p:cNvPr id="3" name="Content Placeholder 2"/>
          <p:cNvSpPr>
            <a:spLocks noGrp="1"/>
          </p:cNvSpPr>
          <p:nvPr>
            <p:ph idx="1"/>
          </p:nvPr>
        </p:nvSpPr>
        <p:spPr>
          <a:xfrm>
            <a:off x="457200" y="1600200"/>
            <a:ext cx="6059016" cy="5257800"/>
          </a:xfrm>
        </p:spPr>
        <p:txBody>
          <a:bodyPr>
            <a:normAutofit fontScale="92500" lnSpcReduction="10000"/>
          </a:bodyPr>
          <a:lstStyle/>
          <a:p>
            <a:r>
              <a:rPr lang="en-CA" dirty="0" smtClean="0"/>
              <a:t>We would need a separate session to cover this topic</a:t>
            </a:r>
          </a:p>
          <a:p>
            <a:r>
              <a:rPr lang="en-CA" dirty="0" smtClean="0"/>
              <a:t>Solution involves defining Dimension tables to record the Hierarchy with a special solution to address the Slowly Changing Dimension Hierarchy</a:t>
            </a:r>
          </a:p>
          <a:p>
            <a:r>
              <a:rPr lang="en-CA" dirty="0" smtClean="0"/>
              <a:t>Any change in the Hierarchy can result in needing to duplicate the Hierarchy downstream</a:t>
            </a:r>
            <a:endParaRPr lang="en-CA" dirty="0"/>
          </a:p>
        </p:txBody>
      </p:sp>
    </p:spTree>
    <p:extLst>
      <p:ext uri="{BB962C8B-B14F-4D97-AF65-F5344CB8AC3E}">
        <p14:creationId xmlns:p14="http://schemas.microsoft.com/office/powerpoint/2010/main" val="35265183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Why?</a:t>
            </a:r>
            <a:endParaRPr lang="en-CA" dirty="0"/>
          </a:p>
        </p:txBody>
      </p:sp>
      <p:sp>
        <p:nvSpPr>
          <p:cNvPr id="3" name="Content Placeholder 2"/>
          <p:cNvSpPr>
            <a:spLocks noGrp="1"/>
          </p:cNvSpPr>
          <p:nvPr>
            <p:ph idx="1"/>
          </p:nvPr>
        </p:nvSpPr>
        <p:spPr>
          <a:xfrm>
            <a:off x="457200" y="1600200"/>
            <a:ext cx="7139136" cy="4525963"/>
          </a:xfrm>
        </p:spPr>
        <p:txBody>
          <a:bodyPr>
            <a:normAutofit fontScale="92500" lnSpcReduction="10000"/>
          </a:bodyPr>
          <a:lstStyle/>
          <a:p>
            <a:r>
              <a:rPr lang="en-CA" dirty="0" smtClean="0"/>
              <a:t>Why Dimensional Model?</a:t>
            </a:r>
          </a:p>
          <a:p>
            <a:r>
              <a:rPr lang="en-CA" dirty="0" smtClean="0"/>
              <a:t>Allows for a concise representation of data for reporting. This is especially important for Self-Service Reporting</a:t>
            </a:r>
          </a:p>
          <a:p>
            <a:pPr lvl="1"/>
            <a:r>
              <a:rPr lang="en-CA" dirty="0" smtClean="0"/>
              <a:t>We reduced from 400+ tables in our Operational Data Store to 60+ tables in our Data Warehouse</a:t>
            </a:r>
          </a:p>
          <a:p>
            <a:pPr lvl="1"/>
            <a:r>
              <a:rPr lang="en-CA" dirty="0" smtClean="0"/>
              <a:t>Aligns with real </a:t>
            </a:r>
            <a:r>
              <a:rPr lang="en-CA" dirty="0"/>
              <a:t>w</a:t>
            </a:r>
            <a:r>
              <a:rPr lang="en-CA" dirty="0" smtClean="0"/>
              <a:t>orld business concepts</a:t>
            </a:r>
          </a:p>
          <a:p>
            <a:pPr lvl="1"/>
            <a:endParaRPr lang="en-CA" dirty="0"/>
          </a:p>
        </p:txBody>
      </p:sp>
    </p:spTree>
    <p:extLst>
      <p:ext uri="{BB962C8B-B14F-4D97-AF65-F5344CB8AC3E}">
        <p14:creationId xmlns:p14="http://schemas.microsoft.com/office/powerpoint/2010/main" val="42389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092"/>
            <a:ext cx="9144000" cy="6843310"/>
          </a:xfrm>
          <a:prstGeom prst="rect">
            <a:avLst/>
          </a:prstGeom>
        </p:spPr>
      </p:pic>
    </p:spTree>
    <p:extLst>
      <p:ext uri="{BB962C8B-B14F-4D97-AF65-F5344CB8AC3E}">
        <p14:creationId xmlns:p14="http://schemas.microsoft.com/office/powerpoint/2010/main" val="39427291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Why?</a:t>
            </a:r>
            <a:endParaRPr lang="en-CA" dirty="0"/>
          </a:p>
        </p:txBody>
      </p:sp>
      <p:sp>
        <p:nvSpPr>
          <p:cNvPr id="3" name="Content Placeholder 2"/>
          <p:cNvSpPr>
            <a:spLocks noGrp="1"/>
          </p:cNvSpPr>
          <p:nvPr>
            <p:ph idx="1"/>
          </p:nvPr>
        </p:nvSpPr>
        <p:spPr>
          <a:xfrm>
            <a:off x="457200" y="1600200"/>
            <a:ext cx="6563072" cy="4525963"/>
          </a:xfrm>
        </p:spPr>
        <p:txBody>
          <a:bodyPr>
            <a:normAutofit lnSpcReduction="10000"/>
          </a:bodyPr>
          <a:lstStyle/>
          <a:p>
            <a:r>
              <a:rPr lang="en-CA" dirty="0" smtClean="0"/>
              <a:t>The most important reason –</a:t>
            </a:r>
          </a:p>
          <a:p>
            <a:pPr lvl="1"/>
            <a:r>
              <a:rPr lang="en-CA" dirty="0" smtClean="0"/>
              <a:t>Requires detailed and deeper understanding of the data</a:t>
            </a:r>
          </a:p>
          <a:p>
            <a:pPr lvl="1"/>
            <a:r>
              <a:rPr lang="en-CA" dirty="0" smtClean="0"/>
              <a:t>Validates the solution</a:t>
            </a:r>
          </a:p>
          <a:p>
            <a:pPr lvl="1"/>
            <a:r>
              <a:rPr lang="en-CA" dirty="0" smtClean="0"/>
              <a:t>Uncovers inconsistencies and errors in the Normalized Model</a:t>
            </a:r>
          </a:p>
          <a:p>
            <a:pPr lvl="2"/>
            <a:r>
              <a:rPr lang="en-CA" dirty="0" smtClean="0"/>
              <a:t>Easy for inconsistencies and errors to hide in 400+ tables</a:t>
            </a:r>
          </a:p>
          <a:p>
            <a:pPr lvl="2"/>
            <a:r>
              <a:rPr lang="en-CA" dirty="0" smtClean="0"/>
              <a:t>No place to hide when those tables are reduced down</a:t>
            </a:r>
          </a:p>
        </p:txBody>
      </p:sp>
    </p:spTree>
    <p:extLst>
      <p:ext uri="{BB962C8B-B14F-4D97-AF65-F5344CB8AC3E}">
        <p14:creationId xmlns:p14="http://schemas.microsoft.com/office/powerpoint/2010/main" val="17206194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Why?</a:t>
            </a:r>
            <a:endParaRPr lang="en-CA" dirty="0"/>
          </a:p>
        </p:txBody>
      </p:sp>
      <p:sp>
        <p:nvSpPr>
          <p:cNvPr id="3" name="Content Placeholder 2"/>
          <p:cNvSpPr>
            <a:spLocks noGrp="1"/>
          </p:cNvSpPr>
          <p:nvPr>
            <p:ph idx="1"/>
          </p:nvPr>
        </p:nvSpPr>
        <p:spPr>
          <a:xfrm>
            <a:off x="457200" y="1600200"/>
            <a:ext cx="6923112" cy="4525963"/>
          </a:xfrm>
        </p:spPr>
        <p:txBody>
          <a:bodyPr>
            <a:normAutofit lnSpcReduction="10000"/>
          </a:bodyPr>
          <a:lstStyle/>
          <a:p>
            <a:r>
              <a:rPr lang="en-CA" dirty="0" smtClean="0"/>
              <a:t>Ultimately there must be a business requirement for a temporal data model and not just a spatial one.</a:t>
            </a:r>
          </a:p>
          <a:p>
            <a:r>
              <a:rPr lang="en-CA" dirty="0" smtClean="0"/>
              <a:t>Although you could go through the exercise to validate your understanding and not implement the Dimensional Data Model</a:t>
            </a:r>
            <a:endParaRPr lang="en-CA" dirty="0"/>
          </a:p>
        </p:txBody>
      </p:sp>
    </p:spTree>
    <p:extLst>
      <p:ext uri="{BB962C8B-B14F-4D97-AF65-F5344CB8AC3E}">
        <p14:creationId xmlns:p14="http://schemas.microsoft.com/office/powerpoint/2010/main" val="3017465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a:t>
            </a:r>
            <a:endParaRPr lang="en-CA"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196752"/>
            <a:ext cx="5472608" cy="548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527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a:t>
            </a:r>
            <a:endParaRPr lang="en-CA" dirty="0"/>
          </a:p>
        </p:txBody>
      </p:sp>
      <p:sp>
        <p:nvSpPr>
          <p:cNvPr id="3" name="Content Placeholder 2"/>
          <p:cNvSpPr>
            <a:spLocks noGrp="1"/>
          </p:cNvSpPr>
          <p:nvPr>
            <p:ph idx="1"/>
          </p:nvPr>
        </p:nvSpPr>
        <p:spPr>
          <a:xfrm>
            <a:off x="457200" y="1268760"/>
            <a:ext cx="6347048" cy="5589240"/>
          </a:xfrm>
        </p:spPr>
        <p:txBody>
          <a:bodyPr>
            <a:normAutofit fontScale="85000" lnSpcReduction="20000"/>
          </a:bodyPr>
          <a:lstStyle/>
          <a:p>
            <a:r>
              <a:rPr lang="en-CA" dirty="0" smtClean="0"/>
              <a:t>Start with your simplest Dimension and Fact tables and define the Natural Keys for them</a:t>
            </a:r>
          </a:p>
          <a:p>
            <a:pPr lvl="1"/>
            <a:r>
              <a:rPr lang="en-CA" dirty="0" smtClean="0"/>
              <a:t>i.e. People, Product, Transaction, Time</a:t>
            </a:r>
          </a:p>
          <a:p>
            <a:r>
              <a:rPr lang="en-CA" dirty="0" smtClean="0"/>
              <a:t>De-Normalize Reference tables to Dimensions (And possibly Facts based on how large the Fact tables will be)</a:t>
            </a:r>
          </a:p>
          <a:p>
            <a:pPr lvl="1"/>
            <a:r>
              <a:rPr lang="en-CA" dirty="0" smtClean="0"/>
              <a:t>I place both codes and descriptions on the Dimension and Fact tables</a:t>
            </a:r>
          </a:p>
          <a:p>
            <a:r>
              <a:rPr lang="en-CA" dirty="0" smtClean="0"/>
              <a:t>Look to De-normalize other tables with the same Cardinality into one Dimension</a:t>
            </a:r>
          </a:p>
          <a:p>
            <a:pPr lvl="1"/>
            <a:r>
              <a:rPr lang="en-CA" dirty="0" smtClean="0"/>
              <a:t>Validate the Natural Keys still define one row</a:t>
            </a:r>
            <a:endParaRPr lang="en-CA" dirty="0"/>
          </a:p>
        </p:txBody>
      </p:sp>
    </p:spTree>
    <p:extLst>
      <p:ext uri="{BB962C8B-B14F-4D97-AF65-F5344CB8AC3E}">
        <p14:creationId xmlns:p14="http://schemas.microsoft.com/office/powerpoint/2010/main" val="3715351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a:t>
            </a:r>
            <a:endParaRPr lang="en-CA" dirty="0"/>
          </a:p>
        </p:txBody>
      </p:sp>
      <p:sp>
        <p:nvSpPr>
          <p:cNvPr id="3" name="Content Placeholder 2"/>
          <p:cNvSpPr>
            <a:spLocks noGrp="1"/>
          </p:cNvSpPr>
          <p:nvPr>
            <p:ph idx="1"/>
          </p:nvPr>
        </p:nvSpPr>
        <p:spPr>
          <a:xfrm>
            <a:off x="457200" y="1600200"/>
            <a:ext cx="6707088" cy="4525963"/>
          </a:xfrm>
        </p:spPr>
        <p:txBody>
          <a:bodyPr>
            <a:normAutofit fontScale="92500" lnSpcReduction="10000"/>
          </a:bodyPr>
          <a:lstStyle/>
          <a:p>
            <a:r>
              <a:rPr lang="en-CA" dirty="0" smtClean="0"/>
              <a:t>Don’t force entities on the same Dimension</a:t>
            </a:r>
          </a:p>
          <a:p>
            <a:pPr lvl="1"/>
            <a:r>
              <a:rPr lang="en-CA" dirty="0" smtClean="0"/>
              <a:t>Tempting but you will find it doesn’t represent the data and will cause issues for loading or retrieval</a:t>
            </a:r>
          </a:p>
          <a:p>
            <a:pPr lvl="1"/>
            <a:r>
              <a:rPr lang="en-CA" dirty="0" smtClean="0"/>
              <a:t>Bridge table or mini-snowflakes are not bad</a:t>
            </a:r>
          </a:p>
          <a:p>
            <a:pPr lvl="2"/>
            <a:r>
              <a:rPr lang="en-CA" dirty="0" smtClean="0"/>
              <a:t>I don’t like a deep snowflake, but shallow snowflakes can be appropriate</a:t>
            </a:r>
          </a:p>
          <a:p>
            <a:pPr lvl="2"/>
            <a:r>
              <a:rPr lang="en-CA" dirty="0" smtClean="0"/>
              <a:t>Don’t fall into the Star-Schema/Snowflake Holy War – Let your data define the solution</a:t>
            </a:r>
            <a:endParaRPr lang="en-CA" dirty="0"/>
          </a:p>
        </p:txBody>
      </p:sp>
    </p:spTree>
    <p:extLst>
      <p:ext uri="{BB962C8B-B14F-4D97-AF65-F5344CB8AC3E}">
        <p14:creationId xmlns:p14="http://schemas.microsoft.com/office/powerpoint/2010/main" val="2683002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a:t>
            </a:r>
            <a:endParaRPr lang="en-CA" dirty="0"/>
          </a:p>
        </p:txBody>
      </p:sp>
      <p:sp>
        <p:nvSpPr>
          <p:cNvPr id="3" name="Content Placeholder 2"/>
          <p:cNvSpPr>
            <a:spLocks noGrp="1"/>
          </p:cNvSpPr>
          <p:nvPr>
            <p:ph idx="1"/>
          </p:nvPr>
        </p:nvSpPr>
        <p:spPr>
          <a:xfrm>
            <a:off x="457200" y="1600200"/>
            <a:ext cx="8229600" cy="4925144"/>
          </a:xfrm>
        </p:spPr>
        <p:txBody>
          <a:bodyPr>
            <a:normAutofit/>
          </a:bodyPr>
          <a:lstStyle/>
          <a:p>
            <a:r>
              <a:rPr lang="en-CA" dirty="0" smtClean="0"/>
              <a:t>Iterate, Iterate, Iterate</a:t>
            </a:r>
          </a:p>
          <a:p>
            <a:pPr lvl="1"/>
            <a:r>
              <a:rPr lang="en-CA" dirty="0" smtClean="0"/>
              <a:t>Your initial solution will be wrong</a:t>
            </a:r>
          </a:p>
          <a:p>
            <a:pPr lvl="1"/>
            <a:r>
              <a:rPr lang="en-CA" dirty="0" smtClean="0"/>
              <a:t>Create it and start to define the load process and reports</a:t>
            </a:r>
          </a:p>
          <a:p>
            <a:pPr lvl="1"/>
            <a:r>
              <a:rPr lang="en-CA" dirty="0" smtClean="0"/>
              <a:t>You will learn more by using the data than months of analysis to try and get the model right</a:t>
            </a:r>
          </a:p>
        </p:txBody>
      </p:sp>
    </p:spTree>
    <p:extLst>
      <p:ext uri="{BB962C8B-B14F-4D97-AF65-F5344CB8AC3E}">
        <p14:creationId xmlns:p14="http://schemas.microsoft.com/office/powerpoint/2010/main" val="6750898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Top 10</a:t>
            </a:r>
            <a:endParaRPr lang="en-CA"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90712"/>
            <a:ext cx="8010147" cy="3986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40806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Top 10</a:t>
            </a:r>
            <a:endParaRPr lang="en-CA" dirty="0"/>
          </a:p>
        </p:txBody>
      </p:sp>
      <p:sp>
        <p:nvSpPr>
          <p:cNvPr id="3" name="Content Placeholder 2"/>
          <p:cNvSpPr>
            <a:spLocks noGrp="1"/>
          </p:cNvSpPr>
          <p:nvPr>
            <p:ph idx="1"/>
          </p:nvPr>
        </p:nvSpPr>
        <p:spPr>
          <a:xfrm>
            <a:off x="457200" y="1600200"/>
            <a:ext cx="6851104" cy="4525963"/>
          </a:xfrm>
        </p:spPr>
        <p:txBody>
          <a:bodyPr>
            <a:normAutofit fontScale="85000" lnSpcReduction="10000"/>
          </a:bodyPr>
          <a:lstStyle/>
          <a:p>
            <a:pPr marL="514350" indent="-514350">
              <a:buFont typeface="+mj-lt"/>
              <a:buAutoNum type="arabicPeriod"/>
            </a:pPr>
            <a:r>
              <a:rPr lang="en-CA" dirty="0" smtClean="0"/>
              <a:t>Copy the design for the Time Dimension from the Web. Lots of good solutions with scripts to prepopulate the dimension</a:t>
            </a:r>
          </a:p>
          <a:p>
            <a:pPr marL="514350" indent="-514350">
              <a:buFont typeface="+mj-lt"/>
              <a:buAutoNum type="arabicPeriod"/>
            </a:pPr>
            <a:r>
              <a:rPr lang="en-CA" dirty="0" smtClean="0"/>
              <a:t>Make all your attributes Not-Null. This makes Self-Service Report writing easy</a:t>
            </a:r>
          </a:p>
          <a:p>
            <a:pPr marL="514350" indent="-514350">
              <a:buFont typeface="+mj-lt"/>
              <a:buAutoNum type="arabicPeriod"/>
            </a:pPr>
            <a:r>
              <a:rPr lang="en-CA" dirty="0" smtClean="0"/>
              <a:t>Create a single Surrogate Primary Key for Dimensions – This will help to simplify the design and table width</a:t>
            </a:r>
          </a:p>
          <a:p>
            <a:pPr marL="914400" lvl="1" indent="-514350"/>
            <a:r>
              <a:rPr lang="en-CA" dirty="0" smtClean="0"/>
              <a:t>These FKs get created on Fact tables !</a:t>
            </a:r>
          </a:p>
        </p:txBody>
      </p:sp>
    </p:spTree>
    <p:extLst>
      <p:ext uri="{BB962C8B-B14F-4D97-AF65-F5344CB8AC3E}">
        <p14:creationId xmlns:p14="http://schemas.microsoft.com/office/powerpoint/2010/main" val="36832758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Top 10</a:t>
            </a:r>
            <a:endParaRPr lang="en-CA" dirty="0"/>
          </a:p>
        </p:txBody>
      </p:sp>
      <p:sp>
        <p:nvSpPr>
          <p:cNvPr id="3" name="Content Placeholder 2"/>
          <p:cNvSpPr>
            <a:spLocks noGrp="1"/>
          </p:cNvSpPr>
          <p:nvPr>
            <p:ph idx="1"/>
          </p:nvPr>
        </p:nvSpPr>
        <p:spPr>
          <a:xfrm>
            <a:off x="457200" y="1600200"/>
            <a:ext cx="6923112" cy="4525963"/>
          </a:xfrm>
        </p:spPr>
        <p:txBody>
          <a:bodyPr>
            <a:normAutofit fontScale="85000" lnSpcReduction="10000"/>
          </a:bodyPr>
          <a:lstStyle/>
          <a:p>
            <a:pPr marL="514350" indent="-514350">
              <a:buFont typeface="+mj-lt"/>
              <a:buAutoNum type="arabicPeriod" startAt="4"/>
            </a:pPr>
            <a:r>
              <a:rPr lang="en-CA" dirty="0" smtClean="0"/>
              <a:t>Never reject a record</a:t>
            </a:r>
          </a:p>
          <a:p>
            <a:pPr marL="914400" lvl="1" indent="-514350"/>
            <a:r>
              <a:rPr lang="en-CA" dirty="0" smtClean="0"/>
              <a:t>Create an Dummy Invalid record on Each Dimension. Allows you to store a Fact record when the relationship is missing</a:t>
            </a:r>
          </a:p>
          <a:p>
            <a:pPr marL="514350" indent="-514350">
              <a:buFont typeface="+mj-lt"/>
              <a:buAutoNum type="arabicPeriod" startAt="4"/>
            </a:pPr>
            <a:r>
              <a:rPr lang="en-CA" dirty="0" smtClean="0"/>
              <a:t>Choose a Type 2 Slowly Changing Dimension as your default</a:t>
            </a:r>
          </a:p>
          <a:p>
            <a:pPr marL="514350" indent="-514350">
              <a:buFont typeface="+mj-lt"/>
              <a:buAutoNum type="arabicPeriod" startAt="4"/>
            </a:pPr>
            <a:r>
              <a:rPr lang="en-CA" dirty="0" smtClean="0"/>
              <a:t>Use Effective and Expiry dates on your Dimensions to allow for maximum historical information</a:t>
            </a:r>
          </a:p>
          <a:p>
            <a:pPr marL="914400" lvl="1" indent="-514350"/>
            <a:r>
              <a:rPr lang="en-CA" dirty="0" smtClean="0"/>
              <a:t>If they are Type 2!</a:t>
            </a:r>
            <a:endParaRPr lang="en-CA" dirty="0"/>
          </a:p>
        </p:txBody>
      </p:sp>
    </p:spTree>
    <p:extLst>
      <p:ext uri="{BB962C8B-B14F-4D97-AF65-F5344CB8AC3E}">
        <p14:creationId xmlns:p14="http://schemas.microsoft.com/office/powerpoint/2010/main" val="35291249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Top 10</a:t>
            </a:r>
            <a:endParaRPr lang="en-CA" dirty="0"/>
          </a:p>
        </p:txBody>
      </p:sp>
      <p:sp>
        <p:nvSpPr>
          <p:cNvPr id="3" name="Content Placeholder 2"/>
          <p:cNvSpPr>
            <a:spLocks noGrp="1"/>
          </p:cNvSpPr>
          <p:nvPr>
            <p:ph idx="1"/>
          </p:nvPr>
        </p:nvSpPr>
        <p:spPr>
          <a:xfrm>
            <a:off x="457200" y="1600200"/>
            <a:ext cx="6779096" cy="4525963"/>
          </a:xfrm>
        </p:spPr>
        <p:txBody>
          <a:bodyPr>
            <a:normAutofit fontScale="92500" lnSpcReduction="10000"/>
          </a:bodyPr>
          <a:lstStyle/>
          <a:p>
            <a:pPr marL="514350" indent="-514350">
              <a:buFont typeface="+mj-lt"/>
              <a:buAutoNum type="arabicPeriod" startAt="7"/>
            </a:pPr>
            <a:r>
              <a:rPr lang="en-CA" dirty="0" smtClean="0"/>
              <a:t>SSIS 2012 has some built-in functionality for processing Slowly Changing Dimensions – Check it out!</a:t>
            </a:r>
          </a:p>
          <a:p>
            <a:pPr marL="514350" indent="-514350">
              <a:buFont typeface="+mj-lt"/>
              <a:buAutoNum type="arabicPeriod" startAt="7"/>
            </a:pPr>
            <a:r>
              <a:rPr lang="en-CA" dirty="0" smtClean="0"/>
              <a:t>Add “</a:t>
            </a:r>
            <a:r>
              <a:rPr lang="en-CA" dirty="0" err="1" smtClean="0"/>
              <a:t>Current_ind</a:t>
            </a:r>
            <a:r>
              <a:rPr lang="en-CA" dirty="0" smtClean="0"/>
              <a:t>” and “</a:t>
            </a:r>
            <a:r>
              <a:rPr lang="en-CA" dirty="0" err="1" smtClean="0"/>
              <a:t>Dummy_ind</a:t>
            </a:r>
            <a:r>
              <a:rPr lang="en-CA" dirty="0" smtClean="0"/>
              <a:t>” attributes to each Dimension to assist in Report writing</a:t>
            </a:r>
          </a:p>
          <a:p>
            <a:pPr marL="514350" indent="-514350">
              <a:buFont typeface="+mj-lt"/>
              <a:buAutoNum type="arabicPeriod" startAt="7"/>
            </a:pPr>
            <a:r>
              <a:rPr lang="en-CA" dirty="0" smtClean="0"/>
              <a:t>Iterate, Iterate, Iterate</a:t>
            </a:r>
          </a:p>
          <a:p>
            <a:pPr marL="514350" indent="-514350">
              <a:buFont typeface="+mj-lt"/>
              <a:buAutoNum type="arabicPeriod" startAt="7"/>
            </a:pPr>
            <a:r>
              <a:rPr lang="en-CA" dirty="0"/>
              <a:t> </a:t>
            </a:r>
            <a:r>
              <a:rPr lang="en-CA" dirty="0" smtClean="0"/>
              <a:t>Read this book</a:t>
            </a:r>
          </a:p>
          <a:p>
            <a:pPr marL="514350" indent="-514350">
              <a:buFont typeface="+mj-lt"/>
              <a:buAutoNum type="arabicPeriod" startAt="7"/>
            </a:pPr>
            <a:endParaRPr lang="en-CA" dirty="0" smtClean="0"/>
          </a:p>
          <a:p>
            <a:pPr marL="514350" indent="-514350">
              <a:buFont typeface="+mj-lt"/>
              <a:buAutoNum type="arabicPeriod" startAt="7"/>
            </a:pPr>
            <a:endParaRPr lang="en-CA" dirty="0"/>
          </a:p>
        </p:txBody>
      </p:sp>
    </p:spTree>
    <p:extLst>
      <p:ext uri="{BB962C8B-B14F-4D97-AF65-F5344CB8AC3E}">
        <p14:creationId xmlns:p14="http://schemas.microsoft.com/office/powerpoint/2010/main" val="416340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803</TotalTime>
  <Words>2538</Words>
  <Application>Microsoft Office PowerPoint</Application>
  <PresentationFormat>On-screen Show (4:3)</PresentationFormat>
  <Paragraphs>376</Paragraphs>
  <Slides>102</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ＭＳ Ｐゴシック</vt:lpstr>
      <vt:lpstr>Arial</vt:lpstr>
      <vt:lpstr>Book Antiqua</vt:lpstr>
      <vt:lpstr>Century Gothic</vt:lpstr>
      <vt:lpstr>Miriam Fixed</vt:lpstr>
      <vt:lpstr>Office Theme</vt:lpstr>
      <vt:lpstr>Dimensional Data Modeling</vt:lpstr>
      <vt:lpstr>PowerPoint Presentation</vt:lpstr>
      <vt:lpstr>Who Am I?</vt:lpstr>
      <vt:lpstr>Previous SQL Saturday Presentations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www.agilevoyageur.com </vt:lpstr>
      <vt:lpstr>Agenda</vt:lpstr>
      <vt:lpstr>Definition</vt:lpstr>
      <vt:lpstr>Definition</vt:lpstr>
      <vt:lpstr>Data Model  Characteristics</vt:lpstr>
      <vt:lpstr>Anthropomorphism</vt:lpstr>
      <vt:lpstr>#1 Mistake in  Data Modeling</vt:lpstr>
      <vt:lpstr>Amazon</vt:lpstr>
      <vt:lpstr>Amazon</vt:lpstr>
      <vt:lpstr>Data Model  Anthropomorphism</vt:lpstr>
      <vt:lpstr>Data Model  Anthropomorphism</vt:lpstr>
      <vt:lpstr>Data Model  Anthropomorphism</vt:lpstr>
      <vt:lpstr>Over Engineering</vt:lpstr>
      <vt:lpstr>Over Engineering</vt:lpstr>
      <vt:lpstr>Database Design  Methods</vt:lpstr>
      <vt:lpstr>Two design  methods</vt:lpstr>
      <vt:lpstr>Two design  methods</vt:lpstr>
      <vt:lpstr>Relational</vt:lpstr>
      <vt:lpstr>Relational</vt:lpstr>
      <vt:lpstr>Normal forms</vt:lpstr>
      <vt:lpstr>Dimensional</vt:lpstr>
      <vt:lpstr>Dimensional</vt:lpstr>
      <vt:lpstr>Relational</vt:lpstr>
      <vt:lpstr>Dimensional</vt:lpstr>
      <vt:lpstr>PowerPoint Presentation</vt:lpstr>
      <vt:lpstr>PowerPoint Presentation</vt:lpstr>
      <vt:lpstr>Kimball-lytes</vt:lpstr>
      <vt:lpstr>Inmon-ians</vt:lpstr>
      <vt:lpstr>The gist…</vt:lpstr>
      <vt:lpstr>Facts</vt:lpstr>
      <vt:lpstr>Fact Tables</vt:lpstr>
      <vt:lpstr>Fact Tables</vt:lpstr>
      <vt:lpstr>Fact Tables</vt:lpstr>
      <vt:lpstr>Fact Tables</vt:lpstr>
      <vt:lpstr>Special Fact  Tables</vt:lpstr>
      <vt:lpstr>Special Fact  Tables</vt:lpstr>
      <vt:lpstr>Dimensions</vt:lpstr>
      <vt:lpstr>Dimension Tables</vt:lpstr>
      <vt:lpstr>Dimension Tables</vt:lpstr>
      <vt:lpstr>Time Dimension</vt:lpstr>
      <vt:lpstr>Time Dimension</vt:lpstr>
      <vt:lpstr>Dimension Tables</vt:lpstr>
      <vt:lpstr>Behavioural  Dimensions</vt:lpstr>
      <vt:lpstr>Mini-Dimensions</vt:lpstr>
      <vt:lpstr>Mini-Dimensions</vt:lpstr>
      <vt:lpstr>Slowly Changing  Dimensions</vt:lpstr>
      <vt:lpstr>Slowly Changing  Dimensions</vt:lpstr>
      <vt:lpstr>Slowly Changing  Dimensions</vt:lpstr>
      <vt:lpstr>Slowly Changing  Dimensions</vt:lpstr>
      <vt:lpstr>Slowly Changing  Dimensions</vt:lpstr>
      <vt:lpstr>Slowly Changing  Dimensions</vt:lpstr>
      <vt:lpstr>Type 1/Type 2  Hybrid</vt:lpstr>
      <vt:lpstr>Frozen Attributes</vt:lpstr>
      <vt:lpstr>Conformity</vt:lpstr>
      <vt:lpstr>Recall - Kimball-lytes</vt:lpstr>
      <vt:lpstr>The problem</vt:lpstr>
      <vt:lpstr>Conforming  Dimension</vt:lpstr>
      <vt:lpstr>If you take one  thing away</vt:lpstr>
      <vt:lpstr>Complexity</vt:lpstr>
      <vt:lpstr>Complexity</vt:lpstr>
      <vt:lpstr>Simple</vt:lpstr>
      <vt:lpstr>More Complex</vt:lpstr>
      <vt:lpstr>Real World</vt:lpstr>
      <vt:lpstr>Complex Concept  Introduction</vt:lpstr>
      <vt:lpstr>Snowflake vs  Star Schema</vt:lpstr>
      <vt:lpstr>Snowflake vs  Star Schema</vt:lpstr>
      <vt:lpstr>Snowflake vs  Star Schema</vt:lpstr>
      <vt:lpstr>Multi-Valued  Dimensions</vt:lpstr>
      <vt:lpstr>Multi-Valued  Dimensions</vt:lpstr>
      <vt:lpstr>Multi-Valued  Dimensions</vt:lpstr>
      <vt:lpstr>Bridge Tables</vt:lpstr>
      <vt:lpstr>Bridge Tables</vt:lpstr>
      <vt:lpstr>Multi-Valued  Attributes</vt:lpstr>
      <vt:lpstr>Factless Facts</vt:lpstr>
      <vt:lpstr>Hierarchies and Recursive Hierarchies</vt:lpstr>
      <vt:lpstr>Hierarchies and  Recursive Hierarchies</vt:lpstr>
      <vt:lpstr>Why?</vt:lpstr>
      <vt:lpstr>Why?</vt:lpstr>
      <vt:lpstr>Why?</vt:lpstr>
      <vt:lpstr>How?</vt:lpstr>
      <vt:lpstr>How?</vt:lpstr>
      <vt:lpstr>How?</vt:lpstr>
      <vt:lpstr>How?</vt:lpstr>
      <vt:lpstr>Top 10</vt:lpstr>
      <vt:lpstr>Top 10</vt:lpstr>
      <vt:lpstr>Top 10</vt:lpstr>
      <vt:lpstr>Top 10</vt:lpstr>
      <vt:lpstr>PowerPoint Presentation</vt:lpstr>
      <vt:lpstr>PowerPoint Presentation</vt:lpstr>
      <vt:lpstr>Whew!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tbunio</dc:creator>
  <cp:lastModifiedBy>Terry Bunio</cp:lastModifiedBy>
  <cp:revision>80</cp:revision>
  <dcterms:created xsi:type="dcterms:W3CDTF">2013-05-02T22:02:23Z</dcterms:created>
  <dcterms:modified xsi:type="dcterms:W3CDTF">2015-04-11T21:41:24Z</dcterms:modified>
</cp:coreProperties>
</file>